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9" r:id="rId4"/>
  </p:sldMasterIdLst>
  <p:sldIdLst>
    <p:sldId id="256" r:id="rId5"/>
    <p:sldId id="278" r:id="rId6"/>
    <p:sldId id="279" r:id="rId7"/>
    <p:sldId id="262" r:id="rId8"/>
    <p:sldId id="276" r:id="rId9"/>
    <p:sldId id="281" r:id="rId10"/>
    <p:sldId id="282" r:id="rId11"/>
    <p:sldId id="260" r:id="rId12"/>
    <p:sldId id="263" r:id="rId13"/>
    <p:sldId id="264" r:id="rId14"/>
    <p:sldId id="258" r:id="rId15"/>
    <p:sldId id="283" r:id="rId16"/>
    <p:sldId id="259"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6"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8DD886A-7D77-4C5C-ABE7-F8E365AEE83A}"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3936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DD886A-7D77-4C5C-ABE7-F8E365AEE83A}"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3922585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DD886A-7D77-4C5C-ABE7-F8E365AEE83A}"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2062435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DD886A-7D77-4C5C-ABE7-F8E365AEE83A}"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3856616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DD886A-7D77-4C5C-ABE7-F8E365AEE83A}"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2333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8DD886A-7D77-4C5C-ABE7-F8E365AEE83A}" type="datetimeFigureOut">
              <a:rPr lang="en-US" smtClean="0"/>
              <a:t>4/12/2022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1347905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8DD886A-7D77-4C5C-ABE7-F8E365AEE83A}" type="datetimeFigureOut">
              <a:rPr lang="en-US" smtClean="0"/>
              <a:t>4/12/2022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749486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8DD886A-7D77-4C5C-ABE7-F8E365AEE83A}" type="datetimeFigureOut">
              <a:rPr lang="en-US" smtClean="0"/>
              <a:t>4/12/2022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3212543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8DD886A-7D77-4C5C-ABE7-F8E365AEE83A}" type="datetimeFigureOut">
              <a:rPr lang="en-US" smtClean="0"/>
              <a:t>4/12/2022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27702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8DD886A-7D77-4C5C-ABE7-F8E365AEE83A}" type="datetimeFigureOut">
              <a:rPr lang="en-US" smtClean="0"/>
              <a:t>4/12/2022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2E0C70-0BE6-4EBE-AA20-E9A8904E4AC7}" type="slidenum">
              <a:rPr lang="en-US" smtClean="0"/>
              <a:t>‹#›</a:t>
            </a:fld>
            <a:endParaRPr lang="en-US"/>
          </a:p>
        </p:txBody>
      </p:sp>
    </p:spTree>
    <p:extLst>
      <p:ext uri="{BB962C8B-B14F-4D97-AF65-F5344CB8AC3E}">
        <p14:creationId xmlns:p14="http://schemas.microsoft.com/office/powerpoint/2010/main" val="607828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DD886A-7D77-4C5C-ABE7-F8E365AEE83A}" type="datetimeFigureOut">
              <a:rPr lang="en-US" smtClean="0"/>
              <a:t>4/12/2022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1509990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8DD886A-7D77-4C5C-ABE7-F8E365AEE83A}" type="datetimeFigureOut">
              <a:rPr lang="en-US" smtClean="0"/>
              <a:t>4/12/2022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A2E0C70-0BE6-4EBE-AA20-E9A8904E4AC7}"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9725159"/>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local237.org/" TargetMode="Externa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mailto:retirees2@local237.org"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1.nyc.gov/site/olr/index.page"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mynycers.org/" TargetMode="Externa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hyperlink" Target="http://www.local237.org/" TargetMode="External"/><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hyperlink" Target="mailto:welfareinfo@local237.or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local237.or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7F2E7-B5CC-4D13-B0AC-BBC53B43CC68}"/>
              </a:ext>
            </a:extLst>
          </p:cNvPr>
          <p:cNvSpPr>
            <a:spLocks noGrp="1"/>
          </p:cNvSpPr>
          <p:nvPr>
            <p:ph type="ctrTitle"/>
          </p:nvPr>
        </p:nvSpPr>
        <p:spPr>
          <a:xfrm>
            <a:off x="1766670" y="787791"/>
            <a:ext cx="6303904" cy="2962574"/>
          </a:xfrm>
        </p:spPr>
        <p:txBody>
          <a:bodyPr vert="horz" lIns="91440" tIns="45720" rIns="91440" bIns="45720" rtlCol="0" anchor="t">
            <a:noAutofit/>
          </a:bodyPr>
          <a:lstStyle/>
          <a:p>
            <a:pPr algn="ctr"/>
            <a:r>
              <a:rPr lang="en-US" sz="4800" b="1" dirty="0">
                <a:solidFill>
                  <a:srgbClr val="FF0000"/>
                </a:solidFill>
              </a:rPr>
              <a:t>Teamsters Local 237 </a:t>
            </a:r>
            <a:br>
              <a:rPr lang="en-US" sz="4800" b="1" dirty="0">
                <a:solidFill>
                  <a:srgbClr val="FF0000"/>
                </a:solidFill>
              </a:rPr>
            </a:br>
            <a:r>
              <a:rPr lang="en-US" sz="4800" b="1" dirty="0">
                <a:solidFill>
                  <a:srgbClr val="FF0000"/>
                </a:solidFill>
              </a:rPr>
              <a:t>Retiree Division</a:t>
            </a:r>
            <a:br>
              <a:rPr lang="en-US" sz="4800" b="1" dirty="0">
                <a:solidFill>
                  <a:srgbClr val="FF0000"/>
                </a:solidFill>
              </a:rPr>
            </a:br>
            <a:br>
              <a:rPr lang="en-US" sz="4800" b="1" dirty="0">
                <a:solidFill>
                  <a:srgbClr val="FF0000"/>
                </a:solidFill>
              </a:rPr>
            </a:br>
            <a:r>
              <a:rPr lang="en-US" sz="4800" b="1" dirty="0">
                <a:solidFill>
                  <a:srgbClr val="FF0000"/>
                </a:solidFill>
              </a:rPr>
              <a:t>New Retiree Orientation</a:t>
            </a:r>
            <a:br>
              <a:rPr lang="en-US" sz="3600" b="1" dirty="0">
                <a:solidFill>
                  <a:schemeClr val="tx1"/>
                </a:solidFill>
              </a:rPr>
            </a:br>
            <a:br>
              <a:rPr lang="en-US" sz="3600" b="1" dirty="0">
                <a:solidFill>
                  <a:schemeClr val="tx1"/>
                </a:solidFill>
              </a:rPr>
            </a:br>
            <a:br>
              <a:rPr lang="en-US" sz="3600" b="1" dirty="0">
                <a:solidFill>
                  <a:schemeClr val="tx1"/>
                </a:solidFill>
              </a:rPr>
            </a:br>
            <a:br>
              <a:rPr lang="en-US" sz="3600" dirty="0"/>
            </a:br>
            <a:endParaRPr lang="en-US" sz="3600" dirty="0"/>
          </a:p>
        </p:txBody>
      </p:sp>
      <p:pic>
        <p:nvPicPr>
          <p:cNvPr id="10" name="Picture 9" descr="A sign on a pole&#10;&#10;Description automatically generated">
            <a:extLst>
              <a:ext uri="{FF2B5EF4-FFF2-40B4-BE49-F238E27FC236}">
                <a16:creationId xmlns:a16="http://schemas.microsoft.com/office/drawing/2014/main" id="{89FBA005-B6AE-40AD-A062-9E25C8D5A4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93839" y="403494"/>
            <a:ext cx="2575304" cy="325079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TextBox 2">
            <a:extLst>
              <a:ext uri="{FF2B5EF4-FFF2-40B4-BE49-F238E27FC236}">
                <a16:creationId xmlns:a16="http://schemas.microsoft.com/office/drawing/2014/main" id="{BE21D095-FA31-47FA-BA58-12E748518256}"/>
              </a:ext>
            </a:extLst>
          </p:cNvPr>
          <p:cNvSpPr txBox="1"/>
          <p:nvPr/>
        </p:nvSpPr>
        <p:spPr>
          <a:xfrm>
            <a:off x="2302819" y="4403788"/>
            <a:ext cx="6303905" cy="1877437"/>
          </a:xfrm>
          <a:prstGeom prst="rect">
            <a:avLst/>
          </a:prstGeom>
          <a:noFill/>
        </p:spPr>
        <p:txBody>
          <a:bodyPr wrap="none" rtlCol="0">
            <a:spAutoFit/>
          </a:bodyPr>
          <a:lstStyle/>
          <a:p>
            <a:r>
              <a:rPr lang="en-US" sz="4000" b="1" dirty="0">
                <a:solidFill>
                  <a:srgbClr val="FF0000"/>
                </a:solidFill>
                <a:latin typeface="Copperplate Gothic Bold" panose="020E0705020206020404" pitchFamily="34" charset="0"/>
              </a:rPr>
              <a:t>“Retired from Work, </a:t>
            </a:r>
            <a:br>
              <a:rPr lang="en-US" sz="4000" b="1" dirty="0">
                <a:solidFill>
                  <a:srgbClr val="FF0000"/>
                </a:solidFill>
                <a:latin typeface="Copperplate Gothic Bold" panose="020E0705020206020404" pitchFamily="34" charset="0"/>
              </a:rPr>
            </a:br>
            <a:r>
              <a:rPr lang="en-US" sz="4000" b="1" dirty="0">
                <a:solidFill>
                  <a:srgbClr val="FF0000"/>
                </a:solidFill>
                <a:latin typeface="Copperplate Gothic Bold" panose="020E0705020206020404" pitchFamily="34" charset="0"/>
              </a:rPr>
              <a:t>Not from the Union”</a:t>
            </a:r>
            <a:br>
              <a:rPr lang="en-US" sz="4000" b="1" dirty="0">
                <a:solidFill>
                  <a:srgbClr val="FF0000"/>
                </a:solidFill>
                <a:latin typeface="Copperplate Gothic Bold" panose="020E0705020206020404" pitchFamily="34" charset="0"/>
              </a:rPr>
            </a:br>
            <a:br>
              <a:rPr lang="en-US" sz="1800" b="1" dirty="0">
                <a:solidFill>
                  <a:schemeClr val="tx1"/>
                </a:solidFill>
              </a:rPr>
            </a:br>
            <a:endParaRPr lang="en-US" dirty="0"/>
          </a:p>
        </p:txBody>
      </p:sp>
    </p:spTree>
    <p:extLst>
      <p:ext uri="{BB962C8B-B14F-4D97-AF65-F5344CB8AC3E}">
        <p14:creationId xmlns:p14="http://schemas.microsoft.com/office/powerpoint/2010/main" val="1076353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A69314B-D9A5-49A4-BC8A-5A0F9404774A}"/>
              </a:ext>
            </a:extLst>
          </p:cNvPr>
          <p:cNvSpPr txBox="1"/>
          <p:nvPr/>
        </p:nvSpPr>
        <p:spPr>
          <a:xfrm>
            <a:off x="1113183" y="128384"/>
            <a:ext cx="9780104" cy="4893647"/>
          </a:xfrm>
          <a:prstGeom prst="rect">
            <a:avLst/>
          </a:prstGeom>
          <a:noFill/>
        </p:spPr>
        <p:txBody>
          <a:bodyPr wrap="square" rtlCol="0">
            <a:spAutoFit/>
          </a:bodyPr>
          <a:lstStyle/>
          <a:p>
            <a:pPr algn="ctr"/>
            <a:r>
              <a:rPr lang="en-US" sz="2400" b="1" dirty="0">
                <a:latin typeface="Calibri" panose="020F0502020204030204" pitchFamily="34" charset="0"/>
                <a:cs typeface="Calibri" panose="020F0502020204030204" pitchFamily="34" charset="0"/>
              </a:rPr>
              <a:t>Covered Legal Matters:</a:t>
            </a:r>
          </a:p>
          <a:p>
            <a:endParaRPr lang="en-US" sz="2400" dirty="0">
              <a:latin typeface="Calibri" panose="020F0502020204030204" pitchFamily="34" charset="0"/>
              <a:cs typeface="Calibri" panose="020F0502020204030204" pitchFamily="34" charset="0"/>
            </a:endParaRPr>
          </a:p>
          <a:p>
            <a:r>
              <a:rPr lang="en-US" sz="2400" dirty="0">
                <a:latin typeface="Calibri" panose="020F0502020204030204" pitchFamily="34" charset="0"/>
                <a:cs typeface="Calibri" panose="020F0502020204030204" pitchFamily="34" charset="0"/>
              </a:rPr>
              <a:t>Family Law: custody, orders of protections, child protective services</a:t>
            </a:r>
          </a:p>
          <a:p>
            <a:r>
              <a:rPr lang="en-US" sz="2400" dirty="0">
                <a:latin typeface="Calibri" panose="020F0502020204030204" pitchFamily="34" charset="0"/>
                <a:cs typeface="Calibri" panose="020F0502020204030204" pitchFamily="34" charset="0"/>
              </a:rPr>
              <a:t>proceedings, and private adoptions and some child support matters</a:t>
            </a:r>
          </a:p>
          <a:p>
            <a:r>
              <a:rPr lang="en-US" sz="2400" dirty="0">
                <a:latin typeface="Calibri" panose="020F0502020204030204" pitchFamily="34" charset="0"/>
                <a:cs typeface="Calibri" panose="020F0502020204030204" pitchFamily="34" charset="0"/>
              </a:rPr>
              <a:t>• Matrimonial Actions</a:t>
            </a:r>
          </a:p>
          <a:p>
            <a:r>
              <a:rPr lang="en-US" sz="2400" dirty="0">
                <a:latin typeface="Calibri" panose="020F0502020204030204" pitchFamily="34" charset="0"/>
                <a:cs typeface="Calibri" panose="020F0502020204030204" pitchFamily="34" charset="0"/>
              </a:rPr>
              <a:t>• Housing Court Tenant representation in non-payment and holdover proceedings</a:t>
            </a:r>
          </a:p>
          <a:p>
            <a:r>
              <a:rPr lang="en-US" sz="2400" dirty="0">
                <a:latin typeface="Calibri" panose="020F0502020204030204" pitchFamily="34" charset="0"/>
                <a:cs typeface="Calibri" panose="020F0502020204030204" pitchFamily="34" charset="0"/>
              </a:rPr>
              <a:t>• Civil Court Consumer actions and name changes</a:t>
            </a:r>
          </a:p>
          <a:p>
            <a:r>
              <a:rPr lang="en-US" sz="2400" dirty="0">
                <a:latin typeface="Calibri" panose="020F0502020204030204" pitchFamily="34" charset="0"/>
                <a:cs typeface="Calibri" panose="020F0502020204030204" pitchFamily="34" charset="0"/>
              </a:rPr>
              <a:t>• Foreclosure Actions</a:t>
            </a:r>
          </a:p>
          <a:p>
            <a:r>
              <a:rPr lang="en-US" sz="2400" dirty="0">
                <a:latin typeface="Calibri" panose="020F0502020204030204" pitchFamily="34" charset="0"/>
                <a:cs typeface="Calibri" panose="020F0502020204030204" pitchFamily="34" charset="0"/>
              </a:rPr>
              <a:t>• Chapter 7 and Chapter 13 Bankruptcy Filings</a:t>
            </a:r>
          </a:p>
          <a:p>
            <a:r>
              <a:rPr lang="en-US" sz="2400" dirty="0">
                <a:latin typeface="Calibri" panose="020F0502020204030204" pitchFamily="34" charset="0"/>
                <a:cs typeface="Calibri" panose="020F0502020204030204" pitchFamily="34" charset="0"/>
              </a:rPr>
              <a:t>• Real Estate: purchase, sale and refinance of coop, condo, one- or two-family homes</a:t>
            </a:r>
          </a:p>
          <a:p>
            <a:r>
              <a:rPr lang="en-US" sz="2400" dirty="0">
                <a:latin typeface="Calibri" panose="020F0502020204030204" pitchFamily="34" charset="0"/>
                <a:cs typeface="Calibri" panose="020F0502020204030204" pitchFamily="34" charset="0"/>
              </a:rPr>
              <a:t>• Wills, Powers of Attorney,  and Health Care Proxies</a:t>
            </a:r>
          </a:p>
        </p:txBody>
      </p:sp>
      <p:sp>
        <p:nvSpPr>
          <p:cNvPr id="4" name="TextBox 3">
            <a:extLst>
              <a:ext uri="{FF2B5EF4-FFF2-40B4-BE49-F238E27FC236}">
                <a16:creationId xmlns:a16="http://schemas.microsoft.com/office/drawing/2014/main" id="{C40FF205-F7C8-4B77-AB97-32AFEFCB9F4F}"/>
              </a:ext>
            </a:extLst>
          </p:cNvPr>
          <p:cNvSpPr txBox="1"/>
          <p:nvPr/>
        </p:nvSpPr>
        <p:spPr>
          <a:xfrm>
            <a:off x="2252870" y="5131722"/>
            <a:ext cx="7254954" cy="923330"/>
          </a:xfrm>
          <a:prstGeom prst="rect">
            <a:avLst/>
          </a:prstGeom>
          <a:noFill/>
        </p:spPr>
        <p:txBody>
          <a:bodyPr wrap="square">
            <a:spAutoFit/>
          </a:bodyPr>
          <a:lstStyle/>
          <a:p>
            <a:r>
              <a:rPr lang="en-US" sz="1800" dirty="0">
                <a:latin typeface="Calibri" panose="020F0502020204030204" pitchFamily="34" charset="0"/>
                <a:cs typeface="Calibri" panose="020F0502020204030204" pitchFamily="34" charset="0"/>
              </a:rPr>
              <a:t>Click the links </a:t>
            </a:r>
            <a:r>
              <a:rPr lang="en-US" dirty="0">
                <a:latin typeface="Calibri" panose="020F0502020204030204" pitchFamily="34" charset="0"/>
                <a:cs typeface="Calibri" panose="020F0502020204030204" pitchFamily="34" charset="0"/>
              </a:rPr>
              <a:t>on </a:t>
            </a:r>
            <a:r>
              <a:rPr lang="en-US" sz="1800" dirty="0">
                <a:latin typeface="Calibri" panose="020F0502020204030204" pitchFamily="34" charset="0"/>
                <a:cs typeface="Calibri" panose="020F0502020204030204" pitchFamily="34" charset="0"/>
              </a:rPr>
              <a:t>the New Retiree Orientation section of the local 237 website </a:t>
            </a:r>
            <a:r>
              <a:rPr lang="en-US" sz="1800" dirty="0">
                <a:latin typeface="Calibri" panose="020F0502020204030204" pitchFamily="34" charset="0"/>
                <a:cs typeface="Calibri" panose="020F0502020204030204" pitchFamily="34" charset="0"/>
                <a:hlinkClick r:id="rId2"/>
              </a:rPr>
              <a:t>www.local237.org</a:t>
            </a:r>
            <a:r>
              <a:rPr lang="en-US" sz="1800" dirty="0">
                <a:latin typeface="Calibri" panose="020F0502020204030204" pitchFamily="34" charset="0"/>
                <a:cs typeface="Calibri" panose="020F0502020204030204" pitchFamily="34" charset="0"/>
              </a:rPr>
              <a:t> to download a complete presentation outlining your benefits from the Local 237 Welfare Fund and Legal Services Plan. </a:t>
            </a:r>
          </a:p>
        </p:txBody>
      </p:sp>
      <p:pic>
        <p:nvPicPr>
          <p:cNvPr id="3" name="Picture 2">
            <a:extLst>
              <a:ext uri="{FF2B5EF4-FFF2-40B4-BE49-F238E27FC236}">
                <a16:creationId xmlns:a16="http://schemas.microsoft.com/office/drawing/2014/main" id="{505D868F-24BE-45D9-A15F-7AC3AEAF3327}"/>
              </a:ext>
            </a:extLst>
          </p:cNvPr>
          <p:cNvPicPr>
            <a:picLocks noChangeAspect="1"/>
          </p:cNvPicPr>
          <p:nvPr/>
        </p:nvPicPr>
        <p:blipFill>
          <a:blip r:embed="rId3"/>
          <a:stretch>
            <a:fillRect/>
          </a:stretch>
        </p:blipFill>
        <p:spPr>
          <a:xfrm>
            <a:off x="9507824" y="4354414"/>
            <a:ext cx="2341067" cy="1554615"/>
          </a:xfrm>
          <a:prstGeom prst="rect">
            <a:avLst/>
          </a:prstGeom>
        </p:spPr>
      </p:pic>
      <p:pic>
        <p:nvPicPr>
          <p:cNvPr id="5" name="Picture 4">
            <a:extLst>
              <a:ext uri="{FF2B5EF4-FFF2-40B4-BE49-F238E27FC236}">
                <a16:creationId xmlns:a16="http://schemas.microsoft.com/office/drawing/2014/main" id="{66F2D9B0-146B-4AFC-94D1-95AE56B9D98C}"/>
              </a:ext>
            </a:extLst>
          </p:cNvPr>
          <p:cNvPicPr>
            <a:picLocks noChangeAspect="1"/>
          </p:cNvPicPr>
          <p:nvPr/>
        </p:nvPicPr>
        <p:blipFill>
          <a:blip r:embed="rId4"/>
          <a:stretch>
            <a:fillRect/>
          </a:stretch>
        </p:blipFill>
        <p:spPr>
          <a:xfrm>
            <a:off x="9793356" y="1354386"/>
            <a:ext cx="1963082" cy="1591194"/>
          </a:xfrm>
          <a:prstGeom prst="rect">
            <a:avLst/>
          </a:prstGeom>
        </p:spPr>
      </p:pic>
    </p:spTree>
    <p:extLst>
      <p:ext uri="{BB962C8B-B14F-4D97-AF65-F5344CB8AC3E}">
        <p14:creationId xmlns:p14="http://schemas.microsoft.com/office/powerpoint/2010/main" val="842988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D379150-F6B4-45C8-BE10-6B278AD40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5FFCF544-A370-4A5D-A95F-CA6E0E7191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6EEB3B97-A638-498B-8083-54191CE71E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C33BF9DD-8A45-4EEE-B231-0A14D322E5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03C81408-DF9D-419E-A4D5-FE3E4CF4D9F6}"/>
              </a:ext>
            </a:extLst>
          </p:cNvPr>
          <p:cNvPicPr>
            <a:picLocks noChangeAspect="1"/>
          </p:cNvPicPr>
          <p:nvPr/>
        </p:nvPicPr>
        <p:blipFill>
          <a:blip r:embed="rId2"/>
          <a:stretch>
            <a:fillRect/>
          </a:stretch>
        </p:blipFill>
        <p:spPr>
          <a:xfrm>
            <a:off x="634000" y="788815"/>
            <a:ext cx="2981398" cy="3738144"/>
          </a:xfrm>
          <a:prstGeom prst="rect">
            <a:avLst/>
          </a:prstGeom>
        </p:spPr>
      </p:pic>
      <p:cxnSp>
        <p:nvCxnSpPr>
          <p:cNvPr id="18" name="Straight Connector 17">
            <a:extLst>
              <a:ext uri="{FF2B5EF4-FFF2-40B4-BE49-F238E27FC236}">
                <a16:creationId xmlns:a16="http://schemas.microsoft.com/office/drawing/2014/main" id="{9020DCC9-F851-4562-BB20-1AB3C51BFD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74770" y="2086188"/>
            <a:ext cx="608976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6E6835C7-8D76-4679-94E5-D9EC22E41558}"/>
              </a:ext>
            </a:extLst>
          </p:cNvPr>
          <p:cNvSpPr txBox="1"/>
          <p:nvPr/>
        </p:nvSpPr>
        <p:spPr>
          <a:xfrm>
            <a:off x="3854549" y="457201"/>
            <a:ext cx="7865475" cy="5029200"/>
          </a:xfrm>
          <a:prstGeom prst="rect">
            <a:avLst/>
          </a:prstGeom>
        </p:spPr>
        <p:txBody>
          <a:bodyPr vert="horz" lIns="0" tIns="45720" rIns="0" bIns="45720" rtlCol="0">
            <a:normAutofit fontScale="92500" lnSpcReduction="10000"/>
          </a:bodyPr>
          <a:lstStyle/>
          <a:p>
            <a:pPr algn="ctr" defTabSz="914400">
              <a:lnSpc>
                <a:spcPct val="90000"/>
              </a:lnSpc>
              <a:spcAft>
                <a:spcPts val="600"/>
              </a:spcAft>
              <a:buClr>
                <a:schemeClr val="accent1"/>
              </a:buClr>
              <a:buFont typeface="Calibri" panose="020F0502020204030204" pitchFamily="34" charset="0"/>
            </a:pPr>
            <a:r>
              <a:rPr lang="en-US" sz="2800" b="1" i="1" dirty="0">
                <a:solidFill>
                  <a:schemeClr val="tx1">
                    <a:lumMod val="75000"/>
                    <a:lumOff val="25000"/>
                  </a:schemeClr>
                </a:solidFill>
              </a:rPr>
              <a:t>Welcome to the Retiree Division!</a:t>
            </a:r>
          </a:p>
          <a:p>
            <a:pPr algn="ctr" defTabSz="914400">
              <a:lnSpc>
                <a:spcPct val="90000"/>
              </a:lnSpc>
              <a:spcAft>
                <a:spcPts val="600"/>
              </a:spcAft>
              <a:buClr>
                <a:schemeClr val="accent1"/>
              </a:buClr>
              <a:buFont typeface="Calibri" panose="020F0502020204030204" pitchFamily="34" charset="0"/>
            </a:pPr>
            <a:r>
              <a:rPr lang="en-US" sz="2800" b="1" dirty="0">
                <a:solidFill>
                  <a:schemeClr val="tx1">
                    <a:lumMod val="75000"/>
                    <a:lumOff val="25000"/>
                  </a:schemeClr>
                </a:solidFill>
              </a:rPr>
              <a:t>“Retired from Work, Not from the Union”</a:t>
            </a:r>
          </a:p>
          <a:p>
            <a:pPr algn="ctr" defTabSz="914400">
              <a:lnSpc>
                <a:spcPct val="90000"/>
              </a:lnSpc>
              <a:spcAft>
                <a:spcPts val="600"/>
              </a:spcAft>
              <a:buClr>
                <a:schemeClr val="accent1"/>
              </a:buClr>
              <a:buFont typeface="Calibri" panose="020F0502020204030204" pitchFamily="34" charset="0"/>
            </a:pPr>
            <a:r>
              <a:rPr lang="en-US" sz="2800" b="1" i="1" dirty="0">
                <a:solidFill>
                  <a:schemeClr val="tx1">
                    <a:lumMod val="75000"/>
                    <a:lumOff val="25000"/>
                  </a:schemeClr>
                </a:solidFill>
              </a:rPr>
              <a:t> </a:t>
            </a:r>
          </a:p>
          <a:p>
            <a:pPr algn="ctr" defTabSz="914400">
              <a:lnSpc>
                <a:spcPct val="90000"/>
              </a:lnSpc>
              <a:spcAft>
                <a:spcPts val="600"/>
              </a:spcAft>
              <a:buClr>
                <a:schemeClr val="accent1"/>
              </a:buClr>
              <a:buFont typeface="Calibri" panose="020F0502020204030204" pitchFamily="34" charset="0"/>
            </a:pPr>
            <a:r>
              <a:rPr lang="en-US" sz="2800" b="1" dirty="0">
                <a:solidFill>
                  <a:schemeClr val="tx1">
                    <a:lumMod val="75000"/>
                    <a:lumOff val="25000"/>
                  </a:schemeClr>
                </a:solidFill>
              </a:rPr>
              <a:t>The Retiree Division staff congratulates </a:t>
            </a:r>
          </a:p>
          <a:p>
            <a:pPr algn="ctr" defTabSz="914400">
              <a:lnSpc>
                <a:spcPct val="90000"/>
              </a:lnSpc>
              <a:spcAft>
                <a:spcPts val="600"/>
              </a:spcAft>
              <a:buClr>
                <a:schemeClr val="accent1"/>
              </a:buClr>
              <a:buFont typeface="Calibri" panose="020F0502020204030204" pitchFamily="34" charset="0"/>
            </a:pPr>
            <a:r>
              <a:rPr lang="en-US" sz="2800" b="1" dirty="0">
                <a:solidFill>
                  <a:schemeClr val="tx1">
                    <a:lumMod val="75000"/>
                    <a:lumOff val="25000"/>
                  </a:schemeClr>
                </a:solidFill>
              </a:rPr>
              <a:t>you on your retirement! </a:t>
            </a:r>
            <a:r>
              <a:rPr lang="en-US" sz="2800" dirty="0">
                <a:solidFill>
                  <a:schemeClr val="tx1">
                    <a:lumMod val="75000"/>
                    <a:lumOff val="25000"/>
                  </a:schemeClr>
                </a:solidFill>
              </a:rPr>
              <a:t> </a:t>
            </a:r>
          </a:p>
          <a:p>
            <a:pPr algn="ctr" defTabSz="914400">
              <a:lnSpc>
                <a:spcPct val="90000"/>
              </a:lnSpc>
              <a:spcAft>
                <a:spcPts val="600"/>
              </a:spcAft>
              <a:buClr>
                <a:schemeClr val="accent1"/>
              </a:buClr>
              <a:buFont typeface="Calibri" panose="020F0502020204030204" pitchFamily="34" charset="0"/>
            </a:pPr>
            <a:endParaRPr lang="en-US" sz="2800" dirty="0">
              <a:solidFill>
                <a:schemeClr val="tx1">
                  <a:lumMod val="75000"/>
                  <a:lumOff val="25000"/>
                </a:schemeClr>
              </a:solidFill>
            </a:endParaRPr>
          </a:p>
          <a:p>
            <a:pPr algn="ctr" defTabSz="914400">
              <a:lnSpc>
                <a:spcPct val="90000"/>
              </a:lnSpc>
              <a:spcAft>
                <a:spcPts val="600"/>
              </a:spcAft>
              <a:buClr>
                <a:schemeClr val="accent1"/>
              </a:buClr>
              <a:buFont typeface="Calibri" panose="020F0502020204030204" pitchFamily="34" charset="0"/>
            </a:pPr>
            <a:r>
              <a:rPr lang="en-US" sz="2800" dirty="0">
                <a:solidFill>
                  <a:schemeClr val="tx1">
                    <a:lumMod val="75000"/>
                    <a:lumOff val="25000"/>
                  </a:schemeClr>
                </a:solidFill>
              </a:rPr>
              <a:t>We are located on the 8</a:t>
            </a:r>
            <a:r>
              <a:rPr lang="en-US" sz="2800" baseline="30000" dirty="0">
                <a:solidFill>
                  <a:schemeClr val="tx1">
                    <a:lumMod val="75000"/>
                    <a:lumOff val="25000"/>
                  </a:schemeClr>
                </a:solidFill>
              </a:rPr>
              <a:t>th</a:t>
            </a:r>
            <a:r>
              <a:rPr lang="en-US" sz="2800" dirty="0">
                <a:solidFill>
                  <a:schemeClr val="tx1">
                    <a:lumMod val="75000"/>
                    <a:lumOff val="25000"/>
                  </a:schemeClr>
                </a:solidFill>
              </a:rPr>
              <a:t> floor of the union headquarters, and have friendly, knowledgeable staff to answer questions, provide social work services, share community resources, coordinate educational seminars, recreational activities and so much more! </a:t>
            </a:r>
          </a:p>
          <a:p>
            <a:pPr algn="ctr" defTabSz="914400">
              <a:lnSpc>
                <a:spcPct val="90000"/>
              </a:lnSpc>
              <a:spcAft>
                <a:spcPts val="600"/>
              </a:spcAft>
              <a:buClr>
                <a:schemeClr val="accent1"/>
              </a:buClr>
              <a:buFont typeface="Calibri" panose="020F0502020204030204" pitchFamily="34" charset="0"/>
            </a:pPr>
            <a:endParaRPr lang="en-US" sz="2800" dirty="0">
              <a:solidFill>
                <a:schemeClr val="tx1">
                  <a:lumMod val="75000"/>
                  <a:lumOff val="25000"/>
                </a:schemeClr>
              </a:solidFill>
            </a:endParaRPr>
          </a:p>
          <a:p>
            <a:pPr algn="ctr" defTabSz="914400">
              <a:lnSpc>
                <a:spcPct val="90000"/>
              </a:lnSpc>
              <a:spcAft>
                <a:spcPts val="600"/>
              </a:spcAft>
              <a:buClr>
                <a:schemeClr val="accent1"/>
              </a:buClr>
              <a:buFont typeface="Calibri" panose="020F0502020204030204" pitchFamily="34" charset="0"/>
            </a:pPr>
            <a:r>
              <a:rPr lang="en-US" sz="2800" dirty="0">
                <a:solidFill>
                  <a:schemeClr val="tx1">
                    <a:lumMod val="75000"/>
                    <a:lumOff val="25000"/>
                  </a:schemeClr>
                </a:solidFill>
              </a:rPr>
              <a:t>We are looking forward to meeting you!</a:t>
            </a:r>
          </a:p>
          <a:p>
            <a:pPr algn="ctr" defTabSz="914400">
              <a:lnSpc>
                <a:spcPct val="90000"/>
              </a:lnSpc>
              <a:spcAft>
                <a:spcPts val="600"/>
              </a:spcAft>
              <a:buClr>
                <a:schemeClr val="accent1"/>
              </a:buClr>
              <a:buFont typeface="Calibri" panose="020F0502020204030204" pitchFamily="34" charset="0"/>
            </a:pPr>
            <a:endParaRPr lang="en-US" dirty="0">
              <a:solidFill>
                <a:schemeClr val="tx1">
                  <a:lumMod val="75000"/>
                  <a:lumOff val="25000"/>
                </a:schemeClr>
              </a:solidFill>
            </a:endParaRPr>
          </a:p>
          <a:p>
            <a:pPr defTabSz="914400">
              <a:lnSpc>
                <a:spcPct val="90000"/>
              </a:lnSpc>
              <a:spcAft>
                <a:spcPts val="600"/>
              </a:spcAft>
              <a:buClr>
                <a:schemeClr val="accent1"/>
              </a:buClr>
              <a:buFont typeface="Calibri" panose="020F0502020204030204" pitchFamily="34" charset="0"/>
            </a:pPr>
            <a:endParaRPr lang="en-US" dirty="0">
              <a:solidFill>
                <a:schemeClr val="tx1">
                  <a:lumMod val="75000"/>
                  <a:lumOff val="25000"/>
                </a:schemeClr>
              </a:solidFill>
            </a:endParaRPr>
          </a:p>
        </p:txBody>
      </p:sp>
      <p:sp>
        <p:nvSpPr>
          <p:cNvPr id="20" name="Rectangle 19">
            <a:extLst>
              <a:ext uri="{FF2B5EF4-FFF2-40B4-BE49-F238E27FC236}">
                <a16:creationId xmlns:a16="http://schemas.microsoft.com/office/drawing/2014/main" id="{D5FBCAC9-BD8B-4F3B-AD74-EF37D421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a16="http://schemas.microsoft.com/office/drawing/2014/main" id="{9556C5A8-AD7E-4CE7-87BE-9EA3B5E17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71104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B593338-85B7-4751-8BC6-7312490F7FCB}"/>
              </a:ext>
            </a:extLst>
          </p:cNvPr>
          <p:cNvPicPr>
            <a:picLocks noChangeAspect="1"/>
          </p:cNvPicPr>
          <p:nvPr/>
        </p:nvPicPr>
        <p:blipFill>
          <a:blip r:embed="rId2"/>
          <a:stretch>
            <a:fillRect/>
          </a:stretch>
        </p:blipFill>
        <p:spPr>
          <a:xfrm>
            <a:off x="1921565" y="648694"/>
            <a:ext cx="8592933" cy="5155759"/>
          </a:xfrm>
          <a:prstGeom prst="rect">
            <a:avLst/>
          </a:prstGeom>
        </p:spPr>
      </p:pic>
    </p:spTree>
    <p:extLst>
      <p:ext uri="{BB962C8B-B14F-4D97-AF65-F5344CB8AC3E}">
        <p14:creationId xmlns:p14="http://schemas.microsoft.com/office/powerpoint/2010/main" val="313212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606CB11-42C1-451C-A082-F18055FC17EB}"/>
              </a:ext>
            </a:extLst>
          </p:cNvPr>
          <p:cNvSpPr txBox="1"/>
          <p:nvPr/>
        </p:nvSpPr>
        <p:spPr>
          <a:xfrm>
            <a:off x="2890392" y="3429000"/>
            <a:ext cx="7413623" cy="3539430"/>
          </a:xfrm>
          <a:prstGeom prst="rect">
            <a:avLst/>
          </a:prstGeom>
          <a:noFill/>
        </p:spPr>
        <p:txBody>
          <a:bodyPr wrap="square" rtlCol="0">
            <a:spAutoFit/>
          </a:bodyPr>
          <a:lstStyle/>
          <a:p>
            <a:pPr algn="ctr"/>
            <a:endParaRPr lang="en-US" sz="2400" b="1" dirty="0">
              <a:latin typeface="Calibri" panose="020F0502020204030204" pitchFamily="34" charset="0"/>
              <a:cs typeface="Calibri" panose="020F0502020204030204" pitchFamily="34" charset="0"/>
            </a:endParaRPr>
          </a:p>
          <a:p>
            <a:pPr algn="ctr"/>
            <a:r>
              <a:rPr lang="en-US" sz="2400" b="1" dirty="0">
                <a:latin typeface="Calibri" panose="020F0502020204030204" pitchFamily="34" charset="0"/>
                <a:cs typeface="Calibri" panose="020F0502020204030204" pitchFamily="34" charset="0"/>
              </a:rPr>
              <a:t>The Retiree Division is located on the 8</a:t>
            </a:r>
            <a:r>
              <a:rPr lang="en-US" sz="2400" b="1" baseline="30000" dirty="0">
                <a:latin typeface="Calibri" panose="020F0502020204030204" pitchFamily="34" charset="0"/>
                <a:cs typeface="Calibri" panose="020F0502020204030204" pitchFamily="34" charset="0"/>
              </a:rPr>
              <a:t>th</a:t>
            </a:r>
            <a:r>
              <a:rPr lang="en-US" sz="2400" b="1" dirty="0">
                <a:latin typeface="Calibri" panose="020F0502020204030204" pitchFamily="34" charset="0"/>
                <a:cs typeface="Calibri" panose="020F0502020204030204" pitchFamily="34" charset="0"/>
              </a:rPr>
              <a:t> floor </a:t>
            </a:r>
          </a:p>
          <a:p>
            <a:pPr algn="ctr"/>
            <a:r>
              <a:rPr lang="en-US" sz="2400" b="1" dirty="0">
                <a:latin typeface="Calibri" panose="020F0502020204030204" pitchFamily="34" charset="0"/>
                <a:cs typeface="Calibri" panose="020F0502020204030204" pitchFamily="34" charset="0"/>
              </a:rPr>
              <a:t> 216 West 14</a:t>
            </a:r>
            <a:r>
              <a:rPr lang="en-US" sz="2400" b="1" baseline="30000" dirty="0">
                <a:latin typeface="Calibri" panose="020F0502020204030204" pitchFamily="34" charset="0"/>
                <a:cs typeface="Calibri" panose="020F0502020204030204" pitchFamily="34" charset="0"/>
              </a:rPr>
              <a:t>th</a:t>
            </a:r>
            <a:r>
              <a:rPr lang="en-US" sz="2400" b="1" dirty="0">
                <a:latin typeface="Calibri" panose="020F0502020204030204" pitchFamily="34" charset="0"/>
                <a:cs typeface="Calibri" panose="020F0502020204030204" pitchFamily="34" charset="0"/>
              </a:rPr>
              <a:t> Street, New York, NY 10011</a:t>
            </a:r>
          </a:p>
          <a:p>
            <a:pPr algn="ctr"/>
            <a:r>
              <a:rPr lang="en-US" sz="2400" b="1" dirty="0">
                <a:latin typeface="Calibri" panose="020F0502020204030204" pitchFamily="34" charset="0"/>
                <a:cs typeface="Calibri" panose="020F0502020204030204" pitchFamily="34" charset="0"/>
              </a:rPr>
              <a:t>Telephone: 212-807-0555</a:t>
            </a:r>
          </a:p>
          <a:p>
            <a:pPr algn="ctr"/>
            <a:r>
              <a:rPr lang="en-US" sz="2400" b="1" dirty="0">
                <a:latin typeface="Calibri" panose="020F0502020204030204" pitchFamily="34" charset="0"/>
                <a:cs typeface="Calibri" panose="020F0502020204030204" pitchFamily="34" charset="0"/>
              </a:rPr>
              <a:t>Email: </a:t>
            </a:r>
            <a:r>
              <a:rPr lang="en-US" sz="2400" b="1" dirty="0">
                <a:solidFill>
                  <a:srgbClr val="0070C0"/>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retirees2@local237.org</a:t>
            </a:r>
            <a:endParaRPr lang="en-US" sz="2400" b="1" dirty="0">
              <a:solidFill>
                <a:srgbClr val="0070C0"/>
              </a:solidFill>
              <a:latin typeface="Calibri" panose="020F0502020204030204" pitchFamily="34" charset="0"/>
              <a:cs typeface="Calibri" panose="020F0502020204030204" pitchFamily="34" charset="0"/>
            </a:endParaRPr>
          </a:p>
          <a:p>
            <a:pPr algn="ctr"/>
            <a:endParaRPr lang="en-US" sz="2400" b="1" dirty="0">
              <a:solidFill>
                <a:srgbClr val="0070C0"/>
              </a:solidFill>
              <a:latin typeface="Calibri" panose="020F0502020204030204" pitchFamily="34" charset="0"/>
              <a:cs typeface="Calibri" panose="020F050202020403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“Retired from Work, Not from the Union”</a:t>
            </a:r>
            <a:endParaRPr kumimoji="0" lang="en-US"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algn="ctr"/>
            <a:endParaRPr lang="en-US" sz="2400" b="1" dirty="0">
              <a:latin typeface="Calibri" panose="020F0502020204030204" pitchFamily="34" charset="0"/>
              <a:cs typeface="Calibri" panose="020F0502020204030204" pitchFamily="34" charset="0"/>
            </a:endParaRPr>
          </a:p>
        </p:txBody>
      </p:sp>
      <p:graphicFrame>
        <p:nvGraphicFramePr>
          <p:cNvPr id="11" name="Table 10">
            <a:extLst>
              <a:ext uri="{FF2B5EF4-FFF2-40B4-BE49-F238E27FC236}">
                <a16:creationId xmlns:a16="http://schemas.microsoft.com/office/drawing/2014/main" id="{DA9669E8-0DFE-4DBE-B180-00F5486C258F}"/>
              </a:ext>
            </a:extLst>
          </p:cNvPr>
          <p:cNvGraphicFramePr>
            <a:graphicFrameLocks noGrp="1"/>
          </p:cNvGraphicFramePr>
          <p:nvPr>
            <p:extLst>
              <p:ext uri="{D42A27DB-BD31-4B8C-83A1-F6EECF244321}">
                <p14:modId xmlns:p14="http://schemas.microsoft.com/office/powerpoint/2010/main" val="3267015884"/>
              </p:ext>
            </p:extLst>
          </p:nvPr>
        </p:nvGraphicFramePr>
        <p:xfrm>
          <a:off x="2759289" y="134586"/>
          <a:ext cx="7675831" cy="3573780"/>
        </p:xfrm>
        <a:graphic>
          <a:graphicData uri="http://schemas.openxmlformats.org/drawingml/2006/table">
            <a:tbl>
              <a:tblPr/>
              <a:tblGrid>
                <a:gridCol w="3411480">
                  <a:extLst>
                    <a:ext uri="{9D8B030D-6E8A-4147-A177-3AD203B41FA5}">
                      <a16:colId xmlns:a16="http://schemas.microsoft.com/office/drawing/2014/main" val="2522069616"/>
                    </a:ext>
                  </a:extLst>
                </a:gridCol>
                <a:gridCol w="4264351">
                  <a:extLst>
                    <a:ext uri="{9D8B030D-6E8A-4147-A177-3AD203B41FA5}">
                      <a16:colId xmlns:a16="http://schemas.microsoft.com/office/drawing/2014/main" val="3683377633"/>
                    </a:ext>
                  </a:extLst>
                </a:gridCol>
              </a:tblGrid>
              <a:tr h="0">
                <a:tc gridSpan="2">
                  <a:txBody>
                    <a:bodyPr/>
                    <a:lstStyle/>
                    <a:p>
                      <a:pPr algn="ctr"/>
                      <a:r>
                        <a:rPr lang="en-US" sz="2800" b="1" dirty="0">
                          <a:effectLst/>
                          <a:latin typeface="Calibri" panose="020F0502020204030204" pitchFamily="34" charset="0"/>
                          <a:cs typeface="Calibri" panose="020F0502020204030204" pitchFamily="34" charset="0"/>
                        </a:rPr>
                        <a:t>The Retiree Division Staff</a:t>
                      </a:r>
                      <a:endParaRPr lang="en-US" sz="2800" b="1" dirty="0">
                        <a:latin typeface="Calibri" panose="020F0502020204030204" pitchFamily="34" charset="0"/>
                        <a:cs typeface="Calibri" panose="020F0502020204030204" pitchFamily="34" charset="0"/>
                      </a:endParaRPr>
                    </a:p>
                  </a:txBody>
                  <a:tcPr marL="95250" marR="95250" marT="95250" marB="95250" anchor="ctr">
                    <a:lnL>
                      <a:noFill/>
                    </a:lnL>
                    <a:lnR>
                      <a:noFill/>
                    </a:lnR>
                    <a:lnT>
                      <a:noFill/>
                    </a:lnT>
                    <a:lnB>
                      <a:noFill/>
                    </a:lnB>
                    <a:solidFill>
                      <a:srgbClr val="CCCCCC"/>
                    </a:solidFill>
                  </a:tcPr>
                </a:tc>
                <a:tc hMerge="1">
                  <a:txBody>
                    <a:bodyPr/>
                    <a:lstStyle/>
                    <a:p>
                      <a:endParaRPr lang="en-US"/>
                    </a:p>
                  </a:txBody>
                  <a:tcPr/>
                </a:tc>
                <a:extLst>
                  <a:ext uri="{0D108BD9-81ED-4DB2-BD59-A6C34878D82A}">
                    <a16:rowId xmlns:a16="http://schemas.microsoft.com/office/drawing/2014/main" val="1932280117"/>
                  </a:ext>
                </a:extLst>
              </a:tr>
              <a:tr h="69609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effectLst/>
                          <a:latin typeface="Calibri" panose="020F0502020204030204" pitchFamily="34" charset="0"/>
                          <a:cs typeface="Calibri" panose="020F0502020204030204" pitchFamily="34" charset="0"/>
                        </a:rPr>
                        <a:t>Julie Kobi</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b="1" dirty="0">
                        <a:effectLst/>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effectLst/>
                          <a:latin typeface="Calibri" panose="020F0502020204030204" pitchFamily="34" charset="0"/>
                          <a:cs typeface="Calibri" panose="020F0502020204030204" pitchFamily="34" charset="0"/>
                        </a:rPr>
                        <a:t>Edith Johnston</a:t>
                      </a:r>
                      <a:endParaRPr lang="en-US" b="1" dirty="0">
                        <a:latin typeface="Calibri" panose="020F0502020204030204" pitchFamily="34" charset="0"/>
                        <a:cs typeface="Calibri" panose="020F0502020204030204" pitchFamily="34" charset="0"/>
                      </a:endParaRPr>
                    </a:p>
                  </a:txBody>
                  <a:tcPr marL="95250" marR="95250" marT="95250" marB="95250">
                    <a:lnL>
                      <a:noFill/>
                    </a:lnL>
                    <a:lnR>
                      <a:noFill/>
                    </a:lnR>
                    <a:lnT>
                      <a:noFill/>
                    </a:lnT>
                    <a:lnB>
                      <a:noFill/>
                    </a:lnB>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latin typeface="Calibri" panose="020F0502020204030204" pitchFamily="34" charset="0"/>
                          <a:cs typeface="Calibri" panose="020F0502020204030204" pitchFamily="34" charset="0"/>
                        </a:rPr>
                        <a:t>Director</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b="1" dirty="0">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latin typeface="Calibri" panose="020F0502020204030204" pitchFamily="34" charset="0"/>
                          <a:cs typeface="Calibri" panose="020F0502020204030204" pitchFamily="34" charset="0"/>
                        </a:rPr>
                        <a:t>Deputy Director </a:t>
                      </a:r>
                    </a:p>
                  </a:txBody>
                  <a:tcPr marL="95250" marR="95250" marT="95250" marB="95250">
                    <a:lnL>
                      <a:noFill/>
                    </a:lnL>
                    <a:lnR>
                      <a:noFill/>
                    </a:lnR>
                    <a:lnT>
                      <a:noFill/>
                    </a:lnT>
                    <a:lnB>
                      <a:noFill/>
                    </a:lnB>
                    <a:solidFill>
                      <a:srgbClr val="E5E5E5"/>
                    </a:solidFill>
                  </a:tcPr>
                </a:tc>
                <a:extLst>
                  <a:ext uri="{0D108BD9-81ED-4DB2-BD59-A6C34878D82A}">
                    <a16:rowId xmlns:a16="http://schemas.microsoft.com/office/drawing/2014/main" val="2317479900"/>
                  </a:ext>
                </a:extLst>
              </a:tr>
              <a:tr h="354996">
                <a:tc>
                  <a:txBody>
                    <a:bodyPr/>
                    <a:lstStyle/>
                    <a:p>
                      <a:pPr algn="ctr"/>
                      <a:r>
                        <a:rPr lang="en-US" b="1" dirty="0">
                          <a:effectLst/>
                          <a:latin typeface="Calibri" panose="020F0502020204030204" pitchFamily="34" charset="0"/>
                          <a:cs typeface="Calibri" panose="020F0502020204030204" pitchFamily="34" charset="0"/>
                        </a:rPr>
                        <a:t>Elaine Williams</a:t>
                      </a:r>
                    </a:p>
                    <a:p>
                      <a:pPr algn="ctr"/>
                      <a:endParaRPr lang="en-US" b="1" dirty="0">
                        <a:effectLst/>
                        <a:latin typeface="Calibri" panose="020F0502020204030204" pitchFamily="34" charset="0"/>
                        <a:cs typeface="Calibri" panose="020F0502020204030204" pitchFamily="34" charset="0"/>
                      </a:endParaRPr>
                    </a:p>
                    <a:p>
                      <a:pPr algn="ctr"/>
                      <a:r>
                        <a:rPr lang="en-US" b="1" dirty="0">
                          <a:effectLst/>
                          <a:latin typeface="Calibri" panose="020F0502020204030204" pitchFamily="34" charset="0"/>
                          <a:cs typeface="Calibri" panose="020F0502020204030204" pitchFamily="34" charset="0"/>
                        </a:rPr>
                        <a:t>Luz Nieves Carty</a:t>
                      </a:r>
                      <a:endParaRPr lang="en-US" b="1" dirty="0">
                        <a:latin typeface="Calibri" panose="020F0502020204030204" pitchFamily="34" charset="0"/>
                        <a:cs typeface="Calibri" panose="020F0502020204030204" pitchFamily="34" charset="0"/>
                      </a:endParaRPr>
                    </a:p>
                  </a:txBody>
                  <a:tcPr marL="95250" marR="95250" marT="95250" marB="95250">
                    <a:lnL>
                      <a:noFill/>
                    </a:lnL>
                    <a:lnR>
                      <a:noFill/>
                    </a:lnR>
                    <a:lnT>
                      <a:noFill/>
                    </a:lnT>
                    <a:lnB>
                      <a:noFill/>
                    </a:lnB>
                    <a:solidFill>
                      <a:srgbClr val="E5E5E5"/>
                    </a:solidFill>
                  </a:tcPr>
                </a:tc>
                <a:tc>
                  <a:txBody>
                    <a:bodyPr/>
                    <a:lstStyle/>
                    <a:p>
                      <a:pPr algn="ctr"/>
                      <a:r>
                        <a:rPr lang="en-US" b="1" dirty="0">
                          <a:latin typeface="Calibri" panose="020F0502020204030204" pitchFamily="34" charset="0"/>
                          <a:cs typeface="Calibri" panose="020F0502020204030204" pitchFamily="34" charset="0"/>
                        </a:rPr>
                        <a:t>Assistant Director</a:t>
                      </a:r>
                    </a:p>
                    <a:p>
                      <a:pPr algn="ctr"/>
                      <a:endParaRPr lang="en-US" b="1" dirty="0">
                        <a:latin typeface="Calibri" panose="020F0502020204030204" pitchFamily="34" charset="0"/>
                        <a:cs typeface="Calibri" panose="020F0502020204030204" pitchFamily="34" charset="0"/>
                      </a:endParaRPr>
                    </a:p>
                    <a:p>
                      <a:pPr algn="ctr"/>
                      <a:r>
                        <a:rPr lang="en-US" b="1" dirty="0">
                          <a:latin typeface="Calibri" panose="020F0502020204030204" pitchFamily="34" charset="0"/>
                          <a:cs typeface="Calibri" panose="020F0502020204030204" pitchFamily="34" charset="0"/>
                        </a:rPr>
                        <a:t>Assistant to the Director</a:t>
                      </a:r>
                    </a:p>
                  </a:txBody>
                  <a:tcPr marL="95250" marR="95250" marT="95250" marB="95250">
                    <a:lnL>
                      <a:noFill/>
                    </a:lnL>
                    <a:lnR>
                      <a:noFill/>
                    </a:lnR>
                    <a:lnT>
                      <a:noFill/>
                    </a:lnT>
                    <a:lnB>
                      <a:noFill/>
                    </a:lnB>
                    <a:solidFill>
                      <a:srgbClr val="E5E5E5"/>
                    </a:solidFill>
                  </a:tcPr>
                </a:tc>
                <a:extLst>
                  <a:ext uri="{0D108BD9-81ED-4DB2-BD59-A6C34878D82A}">
                    <a16:rowId xmlns:a16="http://schemas.microsoft.com/office/drawing/2014/main" val="3108667798"/>
                  </a:ext>
                </a:extLst>
              </a:tr>
              <a:tr h="319259">
                <a:tc>
                  <a:txBody>
                    <a:bodyPr/>
                    <a:lstStyle/>
                    <a:p>
                      <a:pPr algn="ctr"/>
                      <a:r>
                        <a:rPr lang="en-US" b="1" dirty="0">
                          <a:effectLst/>
                          <a:latin typeface="Calibri" panose="020F0502020204030204" pitchFamily="34" charset="0"/>
                          <a:cs typeface="Calibri" panose="020F0502020204030204" pitchFamily="34" charset="0"/>
                        </a:rPr>
                        <a:t>Shavon Banks</a:t>
                      </a:r>
                      <a:endParaRPr lang="en-US" b="1" dirty="0">
                        <a:latin typeface="Calibri" panose="020F0502020204030204" pitchFamily="34" charset="0"/>
                        <a:cs typeface="Calibri" panose="020F0502020204030204" pitchFamily="34" charset="0"/>
                      </a:endParaRPr>
                    </a:p>
                  </a:txBody>
                  <a:tcPr marL="95250" marR="95250" marT="95250" marB="95250">
                    <a:lnL>
                      <a:noFill/>
                    </a:lnL>
                    <a:lnR>
                      <a:noFill/>
                    </a:lnR>
                    <a:lnT>
                      <a:noFill/>
                    </a:lnT>
                    <a:lnB>
                      <a:noFill/>
                    </a:lnB>
                    <a:solidFill>
                      <a:srgbClr val="E5E5E5"/>
                    </a:solidFill>
                  </a:tcPr>
                </a:tc>
                <a:tc>
                  <a:txBody>
                    <a:bodyPr/>
                    <a:lstStyle/>
                    <a:p>
                      <a:pPr algn="ctr"/>
                      <a:r>
                        <a:rPr lang="en-US" b="1" dirty="0">
                          <a:latin typeface="Calibri" panose="020F0502020204030204" pitchFamily="34" charset="0"/>
                          <a:cs typeface="Calibri" panose="020F0502020204030204" pitchFamily="34" charset="0"/>
                        </a:rPr>
                        <a:t>Secretary</a:t>
                      </a:r>
                    </a:p>
                  </a:txBody>
                  <a:tcPr marL="95250" marR="95250" marT="95250" marB="95250">
                    <a:lnL>
                      <a:noFill/>
                    </a:lnL>
                    <a:lnR>
                      <a:noFill/>
                    </a:lnR>
                    <a:lnT>
                      <a:noFill/>
                    </a:lnT>
                    <a:lnB>
                      <a:noFill/>
                    </a:lnB>
                    <a:solidFill>
                      <a:srgbClr val="E5E5E5"/>
                    </a:solidFill>
                  </a:tcPr>
                </a:tc>
                <a:extLst>
                  <a:ext uri="{0D108BD9-81ED-4DB2-BD59-A6C34878D82A}">
                    <a16:rowId xmlns:a16="http://schemas.microsoft.com/office/drawing/2014/main" val="2686842382"/>
                  </a:ext>
                </a:extLst>
              </a:tr>
              <a:tr h="319259">
                <a:tc>
                  <a:txBody>
                    <a:bodyPr/>
                    <a:lstStyle/>
                    <a:p>
                      <a:pPr algn="ctr"/>
                      <a:r>
                        <a:rPr lang="en-US" b="1" dirty="0">
                          <a:effectLst/>
                          <a:latin typeface="Calibri" panose="020F0502020204030204" pitchFamily="34" charset="0"/>
                          <a:cs typeface="Calibri" panose="020F0502020204030204" pitchFamily="34" charset="0"/>
                        </a:rPr>
                        <a:t>Noelia Quinones</a:t>
                      </a:r>
                      <a:endParaRPr lang="en-US" b="1" dirty="0">
                        <a:latin typeface="Calibri" panose="020F0502020204030204" pitchFamily="34" charset="0"/>
                        <a:cs typeface="Calibri" panose="020F0502020204030204" pitchFamily="34" charset="0"/>
                      </a:endParaRPr>
                    </a:p>
                  </a:txBody>
                  <a:tcPr marL="95250" marR="95250" marT="95250" marB="95250">
                    <a:lnL>
                      <a:noFill/>
                    </a:lnL>
                    <a:lnR>
                      <a:noFill/>
                    </a:lnR>
                    <a:lnT>
                      <a:noFill/>
                    </a:lnT>
                    <a:lnB>
                      <a:noFill/>
                    </a:lnB>
                    <a:solidFill>
                      <a:srgbClr val="E5E5E5"/>
                    </a:solidFill>
                  </a:tcPr>
                </a:tc>
                <a:tc>
                  <a:txBody>
                    <a:bodyPr/>
                    <a:lstStyle/>
                    <a:p>
                      <a:pPr algn="ctr"/>
                      <a:r>
                        <a:rPr lang="en-US" b="1" dirty="0">
                          <a:latin typeface="Calibri" panose="020F0502020204030204" pitchFamily="34" charset="0"/>
                          <a:cs typeface="Calibri" panose="020F0502020204030204" pitchFamily="34" charset="0"/>
                        </a:rPr>
                        <a:t>Assistant Secretary</a:t>
                      </a:r>
                    </a:p>
                  </a:txBody>
                  <a:tcPr marL="95250" marR="95250" marT="95250" marB="95250">
                    <a:lnL>
                      <a:noFill/>
                    </a:lnL>
                    <a:lnR>
                      <a:noFill/>
                    </a:lnR>
                    <a:lnT>
                      <a:noFill/>
                    </a:lnT>
                    <a:lnB>
                      <a:noFill/>
                    </a:lnB>
                    <a:solidFill>
                      <a:srgbClr val="E5E5E5"/>
                    </a:solidFill>
                  </a:tcPr>
                </a:tc>
                <a:extLst>
                  <a:ext uri="{0D108BD9-81ED-4DB2-BD59-A6C34878D82A}">
                    <a16:rowId xmlns:a16="http://schemas.microsoft.com/office/drawing/2014/main" val="786711975"/>
                  </a:ext>
                </a:extLst>
              </a:tr>
            </a:tbl>
          </a:graphicData>
        </a:graphic>
      </p:graphicFrame>
      <p:pic>
        <p:nvPicPr>
          <p:cNvPr id="4" name="Picture 3">
            <a:extLst>
              <a:ext uri="{FF2B5EF4-FFF2-40B4-BE49-F238E27FC236}">
                <a16:creationId xmlns:a16="http://schemas.microsoft.com/office/drawing/2014/main" id="{D08B4B28-950C-4DE2-8AAB-905C4CE537ED}"/>
              </a:ext>
            </a:extLst>
          </p:cNvPr>
          <p:cNvPicPr>
            <a:picLocks noChangeAspect="1"/>
          </p:cNvPicPr>
          <p:nvPr/>
        </p:nvPicPr>
        <p:blipFill>
          <a:blip r:embed="rId3"/>
          <a:stretch>
            <a:fillRect/>
          </a:stretch>
        </p:blipFill>
        <p:spPr>
          <a:xfrm>
            <a:off x="10304015" y="3938495"/>
            <a:ext cx="1756882" cy="2200727"/>
          </a:xfrm>
          <a:prstGeom prst="rect">
            <a:avLst/>
          </a:prstGeom>
        </p:spPr>
      </p:pic>
    </p:spTree>
    <p:extLst>
      <p:ext uri="{BB962C8B-B14F-4D97-AF65-F5344CB8AC3E}">
        <p14:creationId xmlns:p14="http://schemas.microsoft.com/office/powerpoint/2010/main" val="1406102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EE400D-F62F-4B36-BFAA-2B7B03552527}"/>
              </a:ext>
            </a:extLst>
          </p:cNvPr>
          <p:cNvSpPr>
            <a:spLocks noGrp="1"/>
          </p:cNvSpPr>
          <p:nvPr>
            <p:ph idx="1"/>
          </p:nvPr>
        </p:nvSpPr>
        <p:spPr>
          <a:xfrm>
            <a:off x="1896329" y="977195"/>
            <a:ext cx="8596668" cy="4561003"/>
          </a:xfrm>
        </p:spPr>
        <p:txBody>
          <a:bodyPr>
            <a:normAutofit lnSpcReduction="10000"/>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 </a:t>
            </a:r>
            <a:r>
              <a:rPr kumimoji="0" lang="en-US" sz="32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CONGRATULATIONS ON YOUR RETIREMENT! </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32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The staff at the Retiree Division understands </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b="1" dirty="0">
                <a:solidFill>
                  <a:prstClr val="black"/>
                </a:solidFill>
                <a:latin typeface="Calibri" panose="020F0502020204030204" pitchFamily="34" charset="0"/>
                <a:cs typeface="Calibri" panose="020F0502020204030204" pitchFamily="34" charset="0"/>
              </a:rPr>
              <a:t>you have questions and concerns. </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b="1" dirty="0">
                <a:solidFill>
                  <a:prstClr val="black"/>
                </a:solidFill>
                <a:latin typeface="Calibri" panose="020F0502020204030204" pitchFamily="34" charset="0"/>
                <a:cs typeface="Calibri" panose="020F0502020204030204" pitchFamily="34" charset="0"/>
              </a:rPr>
              <a:t>We are here to answer questions and to assist you through it.</a:t>
            </a:r>
            <a:r>
              <a:rPr kumimoji="0" lang="en-US"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3200" b="1" dirty="0">
              <a:solidFill>
                <a:prstClr val="black"/>
              </a:solidFill>
              <a:latin typeface="Calibri" panose="020F0502020204030204" pitchFamily="34" charset="0"/>
              <a:cs typeface="Calibri" panose="020F050202020403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This presentation will serve as a checklist to guide you  through the retirement process</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3200" b="1" dirty="0">
              <a:solidFill>
                <a:prstClr val="black"/>
              </a:solidFill>
              <a:latin typeface="Calibri" panose="020F0502020204030204" pitchFamily="34" charset="0"/>
              <a:cs typeface="Calibri" panose="020F050202020403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1" u="sng"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Let’s Begin… 1,2,3</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3200" b="1" dirty="0">
              <a:solidFill>
                <a:prstClr val="black"/>
              </a:solidFill>
              <a:latin typeface="Calibri" panose="020F0502020204030204" pitchFamily="34" charset="0"/>
              <a:cs typeface="Calibri" panose="020F050202020403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4005747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A860CDB-3AFF-453C-8CD6-B5A25D96C439}"/>
              </a:ext>
            </a:extLst>
          </p:cNvPr>
          <p:cNvSpPr txBox="1"/>
          <p:nvPr/>
        </p:nvSpPr>
        <p:spPr>
          <a:xfrm>
            <a:off x="649357" y="251792"/>
            <a:ext cx="10681251" cy="6124754"/>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STEP ONE: </a:t>
            </a:r>
          </a:p>
          <a:p>
            <a:r>
              <a:rPr lang="en-US" sz="2000" b="1" dirty="0">
                <a:latin typeface="Calibri" panose="020F0502020204030204" pitchFamily="34" charset="0"/>
                <a:cs typeface="Calibri" panose="020F0502020204030204" pitchFamily="34" charset="0"/>
              </a:rPr>
              <a:t>Your Retirement Date, Health Benefit Application and Medicare (If you’re eligible)..</a:t>
            </a:r>
          </a:p>
          <a:p>
            <a:endParaRPr lang="en-US" sz="2000" b="1"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q"/>
            </a:pPr>
            <a:r>
              <a:rPr lang="en-US" sz="2000" b="1" dirty="0">
                <a:latin typeface="Calibri" panose="020F0502020204030204" pitchFamily="34" charset="0"/>
                <a:cs typeface="Calibri" panose="020F0502020204030204" pitchFamily="34" charset="0"/>
              </a:rPr>
              <a:t>Contact your employer personnel, human resources, timekeeper, etc. and obtained a RETIREMENT DATE. This is NOT when you start using accumulated time. Your RETIREMENT DATE is the date AFTER you are taken OFF PAYROLL.</a:t>
            </a:r>
          </a:p>
          <a:p>
            <a:endParaRPr lang="en-US" sz="2000" b="1"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q"/>
            </a:pPr>
            <a:r>
              <a:rPr lang="en-US" sz="2000" b="1" dirty="0">
                <a:latin typeface="Calibri" panose="020F0502020204030204" pitchFamily="34" charset="0"/>
                <a:cs typeface="Calibri" panose="020F0502020204030204" pitchFamily="34" charset="0"/>
              </a:rPr>
              <a:t>Complete a HEALTH BENEFIT APPLICATION with your employer. You will need to have a minimum of 10 years accredited service with your pension system, NYCERS to be ELIGIBLE FOR HEALTH INSURANCE from the Office of Labor Relations and  UNION BENEFITS from Local 237.</a:t>
            </a:r>
          </a:p>
          <a:p>
            <a:pPr marL="285750" indent="-285750">
              <a:buFont typeface="Wingdings" panose="05000000000000000000" pitchFamily="2" charset="2"/>
              <a:buChar char="q"/>
            </a:pPr>
            <a:endParaRPr lang="en-US" sz="2000" b="1"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q"/>
            </a:pPr>
            <a:r>
              <a:rPr lang="en-US" sz="2000" b="1" dirty="0">
                <a:latin typeface="Calibri" panose="020F0502020204030204" pitchFamily="34" charset="0"/>
                <a:cs typeface="Calibri" panose="020F0502020204030204" pitchFamily="34" charset="0"/>
              </a:rPr>
              <a:t>Are you going to be MEDICARE ELIGIBLE ( turning 65 years old ) at the time of retirement, CONTACT THE SOCIAL SECURITY ADMINISTRATION  as soon as you know your retirement date to APPLY FOR THE MEDICARE PART B. </a:t>
            </a:r>
          </a:p>
          <a:p>
            <a:pPr marL="285750" indent="-285750">
              <a:buFont typeface="Wingdings" panose="05000000000000000000" pitchFamily="2" charset="2"/>
              <a:buChar char="q"/>
            </a:pPr>
            <a:endParaRPr lang="en-US" sz="2000" b="1"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q"/>
            </a:pPr>
            <a:r>
              <a:rPr lang="en-US" sz="2000" b="1" dirty="0">
                <a:latin typeface="Calibri" panose="020F0502020204030204" pitchFamily="34" charset="0"/>
                <a:cs typeface="Calibri" panose="020F0502020204030204" pitchFamily="34" charset="0"/>
              </a:rPr>
              <a:t>A copy of the Medicare card should be submitted with your Health Benefit Application.</a:t>
            </a:r>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en-US" dirty="0"/>
          </a:p>
          <a:p>
            <a:endParaRPr lang="en-US" dirty="0"/>
          </a:p>
          <a:p>
            <a:r>
              <a:rPr lang="en-US" dirty="0"/>
              <a:t>    </a:t>
            </a:r>
            <a:endParaRPr lang="en-US" sz="2400" b="1" dirty="0"/>
          </a:p>
        </p:txBody>
      </p:sp>
      <p:pic>
        <p:nvPicPr>
          <p:cNvPr id="4" name="Picture 3">
            <a:extLst>
              <a:ext uri="{FF2B5EF4-FFF2-40B4-BE49-F238E27FC236}">
                <a16:creationId xmlns:a16="http://schemas.microsoft.com/office/drawing/2014/main" id="{D6456FC3-9356-4987-A8EB-B569BD461C6C}"/>
              </a:ext>
            </a:extLst>
          </p:cNvPr>
          <p:cNvPicPr>
            <a:picLocks noChangeAspect="1"/>
          </p:cNvPicPr>
          <p:nvPr/>
        </p:nvPicPr>
        <p:blipFill>
          <a:blip r:embed="rId2"/>
          <a:stretch>
            <a:fillRect/>
          </a:stretch>
        </p:blipFill>
        <p:spPr>
          <a:xfrm>
            <a:off x="4966921" y="5217688"/>
            <a:ext cx="1695450" cy="952500"/>
          </a:xfrm>
          <a:prstGeom prst="rect">
            <a:avLst/>
          </a:prstGeom>
        </p:spPr>
      </p:pic>
    </p:spTree>
    <p:extLst>
      <p:ext uri="{BB962C8B-B14F-4D97-AF65-F5344CB8AC3E}">
        <p14:creationId xmlns:p14="http://schemas.microsoft.com/office/powerpoint/2010/main" val="2113479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F7FD62-0A35-4808-AE11-36EFAF721C19}"/>
              </a:ext>
            </a:extLst>
          </p:cNvPr>
          <p:cNvSpPr txBox="1"/>
          <p:nvPr/>
        </p:nvSpPr>
        <p:spPr>
          <a:xfrm>
            <a:off x="367151" y="117327"/>
            <a:ext cx="8803354" cy="7386638"/>
          </a:xfrm>
          <a:prstGeom prst="rect">
            <a:avLst/>
          </a:prstGeom>
          <a:noFill/>
        </p:spPr>
        <p:txBody>
          <a:bodyPr wrap="square" rtlCol="0">
            <a:spAutoFit/>
          </a:bodyPr>
          <a:lstStyle/>
          <a:p>
            <a:r>
              <a:rPr lang="en-US" sz="2400" b="1" dirty="0">
                <a:latin typeface="Calibri" panose="020F0502020204030204" pitchFamily="34" charset="0"/>
                <a:cs typeface="Calibri" panose="020F0502020204030204" pitchFamily="34" charset="0"/>
              </a:rPr>
              <a:t>Let’s talk about Medicare.. General Information</a:t>
            </a:r>
          </a:p>
          <a:p>
            <a:r>
              <a:rPr lang="en-US" sz="2400" b="1" dirty="0">
                <a:latin typeface="Calibri" panose="020F0502020204030204" pitchFamily="34" charset="0"/>
                <a:cs typeface="Calibri" panose="020F0502020204030204" pitchFamily="34" charset="0"/>
              </a:rPr>
              <a:t>You are eligible for Medicare Part B if: </a:t>
            </a:r>
          </a:p>
          <a:p>
            <a:pPr marL="342900"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You turn 65 years old</a:t>
            </a:r>
          </a:p>
          <a:p>
            <a:pPr marL="342900"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You have been receiving Social Security Disability for 24 months</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If you’re receiving Social Security when you turn 65 years old, the Social Security Administration will send you a Medicare card  3 months before your birthday.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If you’re NOT receiving Social Security, you will need to apply for Medicare Part B three months before your 65</a:t>
            </a:r>
            <a:r>
              <a:rPr kumimoji="0" lang="en-US" sz="24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th</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birthday.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If you’re receiving Social Security Disability, you will be eligible for Medicare Part B about 24 months from your first payment. </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You must accept your Medicare Part B…. UNLESS…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You’re still working,  or you’re covered by a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1" u="sng"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working</a:t>
            </a:r>
            <a:r>
              <a:rPr kumimoji="0" lang="en-US" sz="24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spouse’s health insurance. </a:t>
            </a:r>
          </a:p>
          <a:p>
            <a:pPr marL="342900" indent="-342900">
              <a:buAutoNum type="arabicPeriod"/>
            </a:pPr>
            <a:endParaRPr lang="en-US" sz="2400" dirty="0">
              <a:latin typeface="Calibri" panose="020F0502020204030204" pitchFamily="34" charset="0"/>
              <a:cs typeface="Calibri" panose="020F0502020204030204" pitchFamily="34" charset="0"/>
            </a:endParaRPr>
          </a:p>
          <a:p>
            <a:pPr marL="342900" indent="-342900">
              <a:buAutoNum type="arabicPeriod"/>
            </a:pPr>
            <a:endParaRPr lang="en-US" sz="2400" dirty="0">
              <a:latin typeface="Calibri" panose="020F0502020204030204" pitchFamily="34" charset="0"/>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a:p>
            <a:pPr marL="342900" indent="-342900">
              <a:buAutoNum type="arabicPeriod"/>
            </a:pPr>
            <a:endParaRPr lang="en-US" sz="2400" dirty="0">
              <a:latin typeface="Calibri" panose="020F0502020204030204" pitchFamily="34" charset="0"/>
              <a:cs typeface="Calibri" panose="020F0502020204030204" pitchFamily="34" charset="0"/>
            </a:endParaRPr>
          </a:p>
          <a:p>
            <a:endParaRPr lang="en-US" dirty="0"/>
          </a:p>
        </p:txBody>
      </p:sp>
      <p:pic>
        <p:nvPicPr>
          <p:cNvPr id="4" name="Picture 3">
            <a:extLst>
              <a:ext uri="{FF2B5EF4-FFF2-40B4-BE49-F238E27FC236}">
                <a16:creationId xmlns:a16="http://schemas.microsoft.com/office/drawing/2014/main" id="{27100045-40DE-41B1-BA6A-ADA229FA5E5A}"/>
              </a:ext>
            </a:extLst>
          </p:cNvPr>
          <p:cNvPicPr>
            <a:picLocks noChangeAspect="1"/>
          </p:cNvPicPr>
          <p:nvPr/>
        </p:nvPicPr>
        <p:blipFill>
          <a:blip r:embed="rId2"/>
          <a:stretch>
            <a:fillRect/>
          </a:stretch>
        </p:blipFill>
        <p:spPr>
          <a:xfrm>
            <a:off x="8996060" y="609758"/>
            <a:ext cx="2828789" cy="1755800"/>
          </a:xfrm>
          <a:prstGeom prst="rect">
            <a:avLst/>
          </a:prstGeom>
        </p:spPr>
      </p:pic>
    </p:spTree>
    <p:extLst>
      <p:ext uri="{BB962C8B-B14F-4D97-AF65-F5344CB8AC3E}">
        <p14:creationId xmlns:p14="http://schemas.microsoft.com/office/powerpoint/2010/main" val="2096723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478DAC-469D-47DC-8DEC-233DC59A93FD}"/>
              </a:ext>
            </a:extLst>
          </p:cNvPr>
          <p:cNvSpPr txBox="1"/>
          <p:nvPr/>
        </p:nvSpPr>
        <p:spPr>
          <a:xfrm>
            <a:off x="1199321" y="337699"/>
            <a:ext cx="9793357" cy="5478423"/>
          </a:xfrm>
          <a:prstGeom prst="rect">
            <a:avLst/>
          </a:prstGeom>
          <a:noFill/>
        </p:spPr>
        <p:txBody>
          <a:bodyPr wrap="square" rtlCol="0">
            <a:spAutoFit/>
          </a:bodyPr>
          <a:lstStyle/>
          <a:p>
            <a:r>
              <a:rPr lang="en-US" sz="2200" b="1" dirty="0">
                <a:latin typeface="Calibri" panose="020F0502020204030204" pitchFamily="34" charset="0"/>
                <a:cs typeface="Calibri" panose="020F0502020204030204" pitchFamily="34" charset="0"/>
              </a:rPr>
              <a:t>So again, if you will be 65 at time of retirement contact the Social Security Administration to apply for your Part B. Do this as soon as you know Your Retirement Date. Once you receive your Medicare card, a copy of your card needs to be submitted with your Health Benefit Application. </a:t>
            </a:r>
          </a:p>
          <a:p>
            <a:endParaRPr lang="en-US" sz="2200" b="1" dirty="0">
              <a:latin typeface="Calibri" panose="020F0502020204030204" pitchFamily="34" charset="0"/>
              <a:cs typeface="Calibri" panose="020F0502020204030204" pitchFamily="34" charset="0"/>
            </a:endParaRPr>
          </a:p>
          <a:p>
            <a:r>
              <a:rPr lang="en-US" sz="2200" b="1" dirty="0">
                <a:latin typeface="Calibri" panose="020F0502020204030204" pitchFamily="34" charset="0"/>
                <a:cs typeface="Calibri" panose="020F0502020204030204" pitchFamily="34" charset="0"/>
              </a:rPr>
              <a:t>The Social Security Administration deducts a monthly premium from your social security check. Once you submit a copy of your Medicare card to the Office of Labor Relations, you will be enrolled in the Medicare Reimbursement Program. You will receive an annual lump sum reimbursement for the premiums paid in the previous year. </a:t>
            </a:r>
          </a:p>
          <a:p>
            <a:r>
              <a:rPr lang="en-US" sz="2200" b="1" dirty="0">
                <a:latin typeface="Calibri" panose="020F0502020204030204" pitchFamily="34" charset="0"/>
                <a:cs typeface="Calibri" panose="020F0502020204030204" pitchFamily="34" charset="0"/>
              </a:rPr>
              <a:t>For information about Medicare Part B Reimbursement- visit the Office of Labor Relations Health Benefit Program’s website </a:t>
            </a:r>
          </a:p>
          <a:p>
            <a:r>
              <a:rPr lang="en-US" sz="2200" b="1" dirty="0">
                <a:latin typeface="Calibri" panose="020F0502020204030204" pitchFamily="34" charset="0"/>
                <a:cs typeface="Calibri" panose="020F0502020204030204" pitchFamily="34" charset="0"/>
                <a:hlinkClick r:id="rId2"/>
              </a:rPr>
              <a:t>https://www1.nyc.gov/site/olr/index.page</a:t>
            </a:r>
            <a:endParaRPr lang="en-US" sz="2200" b="1" dirty="0">
              <a:latin typeface="Calibri" panose="020F0502020204030204" pitchFamily="34" charset="0"/>
              <a:cs typeface="Calibri" panose="020F0502020204030204" pitchFamily="34" charset="0"/>
            </a:endParaRPr>
          </a:p>
          <a:p>
            <a:endParaRPr lang="en-US" sz="2200" b="1" dirty="0">
              <a:latin typeface="Calibri" panose="020F0502020204030204" pitchFamily="34" charset="0"/>
              <a:cs typeface="Calibri" panose="020F0502020204030204" pitchFamily="34" charset="0"/>
            </a:endParaRPr>
          </a:p>
          <a:p>
            <a:r>
              <a:rPr lang="en-US" sz="2200" b="1" dirty="0">
                <a:latin typeface="Calibri" panose="020F0502020204030204" pitchFamily="34" charset="0"/>
                <a:cs typeface="Calibri" panose="020F0502020204030204" pitchFamily="34" charset="0"/>
              </a:rPr>
              <a:t>Click on Health Benefits, then click on Retiree</a:t>
            </a:r>
          </a:p>
          <a:p>
            <a:endParaRPr lang="en-US" sz="2000" dirty="0"/>
          </a:p>
        </p:txBody>
      </p:sp>
      <p:pic>
        <p:nvPicPr>
          <p:cNvPr id="5" name="Picture 4">
            <a:extLst>
              <a:ext uri="{FF2B5EF4-FFF2-40B4-BE49-F238E27FC236}">
                <a16:creationId xmlns:a16="http://schemas.microsoft.com/office/drawing/2014/main" id="{54C862B2-8F52-430A-9ED9-0C025A066BE0}"/>
              </a:ext>
            </a:extLst>
          </p:cNvPr>
          <p:cNvPicPr>
            <a:picLocks noChangeAspect="1"/>
          </p:cNvPicPr>
          <p:nvPr/>
        </p:nvPicPr>
        <p:blipFill>
          <a:blip r:embed="rId3"/>
          <a:stretch>
            <a:fillRect/>
          </a:stretch>
        </p:blipFill>
        <p:spPr>
          <a:xfrm>
            <a:off x="6639455" y="4240696"/>
            <a:ext cx="5333205" cy="1575426"/>
          </a:xfrm>
          <a:prstGeom prst="rect">
            <a:avLst/>
          </a:prstGeom>
        </p:spPr>
      </p:pic>
    </p:spTree>
    <p:extLst>
      <p:ext uri="{BB962C8B-B14F-4D97-AF65-F5344CB8AC3E}">
        <p14:creationId xmlns:p14="http://schemas.microsoft.com/office/powerpoint/2010/main" val="3674739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722E92-2515-4E5A-9519-487B965B0B7A}"/>
              </a:ext>
            </a:extLst>
          </p:cNvPr>
          <p:cNvSpPr txBox="1"/>
          <p:nvPr/>
        </p:nvSpPr>
        <p:spPr>
          <a:xfrm>
            <a:off x="497027" y="1335675"/>
            <a:ext cx="9387593" cy="4585871"/>
          </a:xfrm>
          <a:prstGeom prst="rect">
            <a:avLst/>
          </a:prstGeom>
          <a:noFill/>
        </p:spPr>
        <p:txBody>
          <a:bodyPr wrap="square" rtlCol="0">
            <a:spAutoFit/>
          </a:bodyPr>
          <a:lstStyle/>
          <a:p>
            <a:r>
              <a:rPr lang="en-US" dirty="0"/>
              <a:t> </a:t>
            </a:r>
            <a:r>
              <a:rPr lang="en-US" sz="2000" b="1" dirty="0"/>
              <a:t>STEP TWO</a:t>
            </a:r>
            <a:r>
              <a:rPr lang="en-US" b="1" dirty="0"/>
              <a:t>: </a:t>
            </a:r>
          </a:p>
          <a:p>
            <a:r>
              <a:rPr lang="en-US" b="1" dirty="0"/>
              <a:t>Once you have your RETIREMENT DATE  you can apply for your PENSION</a:t>
            </a:r>
          </a:p>
          <a:p>
            <a:pPr algn="l"/>
            <a:r>
              <a:rPr lang="en-US" b="1" dirty="0">
                <a:latin typeface="Proxima Nova W01"/>
              </a:rPr>
              <a:t>Contact NYCERS at 347-643-3000 or visit www.</a:t>
            </a:r>
            <a:r>
              <a:rPr lang="en-US" b="1" i="0" dirty="0">
                <a:effectLst/>
                <a:latin typeface="Proxima Nova W01"/>
              </a:rPr>
              <a:t>NYCERS.org </a:t>
            </a:r>
          </a:p>
          <a:p>
            <a:pPr algn="l"/>
            <a:endParaRPr lang="en-US" sz="2000" b="1" i="0" dirty="0">
              <a:solidFill>
                <a:srgbClr val="2F79E7"/>
              </a:solidFill>
              <a:effectLst/>
              <a:latin typeface="Proxima Nova W01"/>
            </a:endParaRPr>
          </a:p>
          <a:p>
            <a:pPr algn="l"/>
            <a:r>
              <a:rPr lang="en-US" b="1" i="0" dirty="0">
                <a:solidFill>
                  <a:srgbClr val="363535"/>
                </a:solidFill>
                <a:effectLst/>
                <a:latin typeface="Proxima Nova W01"/>
              </a:rPr>
              <a:t>You can also Apply for Service Retirement online at www. MyNYCERS.org </a:t>
            </a:r>
            <a:br>
              <a:rPr lang="en-US" b="0" i="0" dirty="0">
                <a:solidFill>
                  <a:srgbClr val="363535"/>
                </a:solidFill>
                <a:effectLst/>
                <a:latin typeface="Proxima Nova W01"/>
              </a:rPr>
            </a:br>
            <a:r>
              <a:rPr lang="en-US" b="0" i="0" dirty="0">
                <a:effectLst/>
                <a:latin typeface="Proxima Nova W01"/>
              </a:rPr>
              <a:t>Go to </a:t>
            </a:r>
            <a:r>
              <a:rPr lang="en-US" b="0" i="0" dirty="0">
                <a:effectLst/>
                <a:latin typeface="Proxima Nova W01"/>
                <a:hlinkClick r:id="rId2">
                  <a:extLst>
                    <a:ext uri="{A12FA001-AC4F-418D-AE19-62706E023703}">
                      <ahyp:hlinkClr xmlns:ahyp="http://schemas.microsoft.com/office/drawing/2018/hyperlinkcolor" val="tx"/>
                    </a:ext>
                  </a:extLst>
                </a:hlinkClick>
              </a:rPr>
              <a:t>www.mynycers.org</a:t>
            </a:r>
            <a:r>
              <a:rPr lang="en-US" b="0" i="0" dirty="0">
                <a:effectLst/>
                <a:latin typeface="Proxima Nova W01"/>
              </a:rPr>
              <a:t> and register your account. Then submit your Service Retirement application online. Once your application is processed, you will receive notification to submit your Retirement Option Election online as well, and to specify how you would like your benefit to be paid.</a:t>
            </a:r>
          </a:p>
          <a:p>
            <a:pPr algn="l"/>
            <a:endParaRPr lang="en-US" dirty="0">
              <a:latin typeface="Proxima Nova W01"/>
            </a:endParaRPr>
          </a:p>
          <a:p>
            <a:r>
              <a:rPr lang="en-US" b="1" i="0" dirty="0">
                <a:effectLst/>
                <a:latin typeface="Proxima Nova W01"/>
              </a:rPr>
              <a:t>If you belong to the Board of Education Retirement System (BERS) you can contact BERS at 929-305-3800</a:t>
            </a:r>
          </a:p>
          <a:p>
            <a:pPr algn="l"/>
            <a:endParaRPr lang="en-US" b="0" i="0" dirty="0">
              <a:effectLst/>
              <a:latin typeface="Proxima Nova W01"/>
            </a:endParaRPr>
          </a:p>
          <a:p>
            <a:r>
              <a:rPr lang="en-US" dirty="0"/>
              <a:t> </a:t>
            </a:r>
          </a:p>
          <a:p>
            <a:endParaRPr lang="en-US" dirty="0"/>
          </a:p>
          <a:p>
            <a:endParaRPr lang="en-US" dirty="0"/>
          </a:p>
        </p:txBody>
      </p:sp>
      <p:pic>
        <p:nvPicPr>
          <p:cNvPr id="4" name="Picture 3">
            <a:extLst>
              <a:ext uri="{FF2B5EF4-FFF2-40B4-BE49-F238E27FC236}">
                <a16:creationId xmlns:a16="http://schemas.microsoft.com/office/drawing/2014/main" id="{774E1175-C44C-4E2F-8763-28A9A3980F8E}"/>
              </a:ext>
            </a:extLst>
          </p:cNvPr>
          <p:cNvPicPr>
            <a:picLocks noChangeAspect="1"/>
          </p:cNvPicPr>
          <p:nvPr/>
        </p:nvPicPr>
        <p:blipFill>
          <a:blip r:embed="rId3"/>
          <a:stretch>
            <a:fillRect/>
          </a:stretch>
        </p:blipFill>
        <p:spPr>
          <a:xfrm>
            <a:off x="4529471" y="13839"/>
            <a:ext cx="1566528" cy="1490649"/>
          </a:xfrm>
          <a:prstGeom prst="rect">
            <a:avLst/>
          </a:prstGeom>
        </p:spPr>
      </p:pic>
      <p:pic>
        <p:nvPicPr>
          <p:cNvPr id="2" name="Picture 1">
            <a:extLst>
              <a:ext uri="{FF2B5EF4-FFF2-40B4-BE49-F238E27FC236}">
                <a16:creationId xmlns:a16="http://schemas.microsoft.com/office/drawing/2014/main" id="{3714EEA7-A68F-4ECC-8CF1-EE483D96A9D5}"/>
              </a:ext>
            </a:extLst>
          </p:cNvPr>
          <p:cNvPicPr>
            <a:picLocks noChangeAspect="1"/>
          </p:cNvPicPr>
          <p:nvPr/>
        </p:nvPicPr>
        <p:blipFill>
          <a:blip r:embed="rId4"/>
          <a:stretch>
            <a:fillRect/>
          </a:stretch>
        </p:blipFill>
        <p:spPr>
          <a:xfrm>
            <a:off x="9884620" y="3429000"/>
            <a:ext cx="2128942" cy="2597309"/>
          </a:xfrm>
          <a:prstGeom prst="rect">
            <a:avLst/>
          </a:prstGeom>
        </p:spPr>
      </p:pic>
    </p:spTree>
    <p:extLst>
      <p:ext uri="{BB962C8B-B14F-4D97-AF65-F5344CB8AC3E}">
        <p14:creationId xmlns:p14="http://schemas.microsoft.com/office/powerpoint/2010/main" val="2275549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F4BD721-8F6F-4ABF-A582-3BD7C17833D0}"/>
              </a:ext>
            </a:extLst>
          </p:cNvPr>
          <p:cNvSpPr txBox="1"/>
          <p:nvPr/>
        </p:nvSpPr>
        <p:spPr>
          <a:xfrm>
            <a:off x="1762640" y="153432"/>
            <a:ext cx="7412991" cy="707886"/>
          </a:xfrm>
          <a:prstGeom prst="rect">
            <a:avLst/>
          </a:prstGeom>
          <a:noFill/>
        </p:spPr>
        <p:txBody>
          <a:bodyPr wrap="none" rtlCol="0">
            <a:spAutoFit/>
          </a:bodyPr>
          <a:lstStyle/>
          <a:p>
            <a:r>
              <a:rPr lang="en-US" sz="2000" b="1" dirty="0"/>
              <a:t>STEP THREE: </a:t>
            </a:r>
          </a:p>
          <a:p>
            <a:r>
              <a:rPr lang="en-US" sz="2000" b="1" dirty="0"/>
              <a:t>Applying for your WELFARE FUND BENEFITS from LOCAL 237</a:t>
            </a:r>
          </a:p>
        </p:txBody>
      </p:sp>
      <p:pic>
        <p:nvPicPr>
          <p:cNvPr id="3" name="Picture 2">
            <a:extLst>
              <a:ext uri="{FF2B5EF4-FFF2-40B4-BE49-F238E27FC236}">
                <a16:creationId xmlns:a16="http://schemas.microsoft.com/office/drawing/2014/main" id="{C74EBD6A-F5D9-498A-AEC3-FACB916410CA}"/>
              </a:ext>
            </a:extLst>
          </p:cNvPr>
          <p:cNvPicPr>
            <a:picLocks noChangeAspect="1"/>
          </p:cNvPicPr>
          <p:nvPr/>
        </p:nvPicPr>
        <p:blipFill>
          <a:blip r:embed="rId2"/>
          <a:stretch>
            <a:fillRect/>
          </a:stretch>
        </p:blipFill>
        <p:spPr>
          <a:xfrm>
            <a:off x="10142585" y="491986"/>
            <a:ext cx="1638495" cy="2052431"/>
          </a:xfrm>
          <a:prstGeom prst="rect">
            <a:avLst/>
          </a:prstGeom>
        </p:spPr>
      </p:pic>
      <p:sp>
        <p:nvSpPr>
          <p:cNvPr id="5" name="TextBox 4">
            <a:extLst>
              <a:ext uri="{FF2B5EF4-FFF2-40B4-BE49-F238E27FC236}">
                <a16:creationId xmlns:a16="http://schemas.microsoft.com/office/drawing/2014/main" id="{DF37CE5E-8E71-4E9A-8A6F-B1ADED81D873}"/>
              </a:ext>
            </a:extLst>
          </p:cNvPr>
          <p:cNvSpPr txBox="1"/>
          <p:nvPr/>
        </p:nvSpPr>
        <p:spPr>
          <a:xfrm>
            <a:off x="1762640" y="1103035"/>
            <a:ext cx="8865603" cy="5601533"/>
          </a:xfrm>
          <a:prstGeom prst="rect">
            <a:avLst/>
          </a:prstGeom>
          <a:noFill/>
        </p:spPr>
        <p:txBody>
          <a:bodyPr wrap="square">
            <a:spAutoFit/>
          </a:bodyPr>
          <a:lstStyle/>
          <a:p>
            <a:r>
              <a:rPr lang="en-US" sz="2000" b="1" dirty="0">
                <a:latin typeface="Calibri" panose="020F0502020204030204" pitchFamily="34" charset="0"/>
                <a:cs typeface="Calibri" panose="020F0502020204030204" pitchFamily="34" charset="0"/>
              </a:rPr>
              <a:t>To obtain your union benefits YOU MUST ENROLL as a RETIREE:</a:t>
            </a:r>
          </a:p>
          <a:p>
            <a:r>
              <a:rPr lang="en-US" sz="2000" dirty="0">
                <a:latin typeface="Calibri" panose="020F0502020204030204" pitchFamily="34" charset="0"/>
                <a:cs typeface="Calibri" panose="020F0502020204030204" pitchFamily="34" charset="0"/>
              </a:rPr>
              <a:t> </a:t>
            </a:r>
          </a:p>
          <a:p>
            <a:r>
              <a:rPr lang="en-US" sz="2000" dirty="0">
                <a:latin typeface="Calibri" panose="020F0502020204030204" pitchFamily="34" charset="0"/>
                <a:cs typeface="Calibri" panose="020F0502020204030204" pitchFamily="34" charset="0"/>
              </a:rPr>
              <a:t>Contact the union and </a:t>
            </a:r>
            <a:r>
              <a:rPr lang="en-US" sz="2000" b="1" dirty="0">
                <a:latin typeface="Calibri" panose="020F0502020204030204" pitchFamily="34" charset="0"/>
                <a:cs typeface="Calibri" panose="020F0502020204030204" pitchFamily="34" charset="0"/>
              </a:rPr>
              <a:t>request a RETIREE ENROLLMENT PACKAGE </a:t>
            </a:r>
            <a:r>
              <a:rPr lang="en-US" sz="2000" dirty="0">
                <a:latin typeface="Calibri" panose="020F0502020204030204" pitchFamily="34" charset="0"/>
                <a:cs typeface="Calibri" panose="020F0502020204030204" pitchFamily="34" charset="0"/>
              </a:rPr>
              <a:t>from </a:t>
            </a:r>
          </a:p>
          <a:p>
            <a:r>
              <a:rPr lang="en-US" sz="2000" dirty="0">
                <a:latin typeface="Calibri" panose="020F0502020204030204" pitchFamily="34" charset="0"/>
                <a:cs typeface="Calibri" panose="020F0502020204030204" pitchFamily="34" charset="0"/>
              </a:rPr>
              <a:t>the Local 237 Welfare Benefits Fund. Inform them of your retirement date. </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The package will include Local 237’s RETIRE ENROLLMENT FORM. It can also be printed from the NEW RETIREE ORIENTATION section of the union’s website. </a:t>
            </a:r>
          </a:p>
          <a:p>
            <a:r>
              <a:rPr lang="en-US" sz="2000" b="1" dirty="0">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www.local237.org</a:t>
            </a:r>
            <a:r>
              <a:rPr lang="en-US" sz="2000" b="1" dirty="0">
                <a:latin typeface="Calibri" panose="020F0502020204030204" pitchFamily="34" charset="0"/>
                <a:cs typeface="Calibri" panose="020F0502020204030204" pitchFamily="34" charset="0"/>
              </a:rPr>
              <a:t>  </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To enroll as a retiree, submit the following: </a:t>
            </a:r>
          </a:p>
          <a:p>
            <a:r>
              <a:rPr lang="en-US" sz="2000" dirty="0">
                <a:latin typeface="Calibri" panose="020F0502020204030204" pitchFamily="34" charset="0"/>
                <a:cs typeface="Calibri" panose="020F0502020204030204" pitchFamily="34" charset="0"/>
              </a:rPr>
              <a:t> RETIREE ENROLLMENT FORM </a:t>
            </a:r>
          </a:p>
          <a:p>
            <a:r>
              <a:rPr lang="en-US" sz="2000" dirty="0">
                <a:latin typeface="Calibri" panose="020F0502020204030204" pitchFamily="34" charset="0"/>
                <a:cs typeface="Calibri" panose="020F0502020204030204" pitchFamily="34" charset="0"/>
              </a:rPr>
              <a:t>A COPY OF THE HEALTH BENEFIT APPLICATION </a:t>
            </a:r>
          </a:p>
          <a:p>
            <a:r>
              <a:rPr lang="en-US" sz="2000" dirty="0">
                <a:latin typeface="Calibri" panose="020F0502020204030204" pitchFamily="34" charset="0"/>
                <a:cs typeface="Calibri" panose="020F0502020204030204" pitchFamily="34" charset="0"/>
              </a:rPr>
              <a:t>THE NYCERS OR BERS CONFIRMATION OR COPY of your 1</a:t>
            </a:r>
            <a:r>
              <a:rPr lang="en-US" sz="2000" baseline="30000" dirty="0">
                <a:latin typeface="Calibri" panose="020F0502020204030204" pitchFamily="34" charset="0"/>
                <a:cs typeface="Calibri" panose="020F0502020204030204" pitchFamily="34" charset="0"/>
              </a:rPr>
              <a:t>st</a:t>
            </a:r>
            <a:r>
              <a:rPr lang="en-US" sz="2000" dirty="0">
                <a:latin typeface="Calibri" panose="020F0502020204030204" pitchFamily="34" charset="0"/>
                <a:cs typeface="Calibri" panose="020F0502020204030204" pitchFamily="34" charset="0"/>
              </a:rPr>
              <a:t> PENSION CHECK   </a:t>
            </a:r>
          </a:p>
          <a:p>
            <a:r>
              <a:rPr lang="en-US" sz="2000" dirty="0">
                <a:latin typeface="Calibri" panose="020F0502020204030204" pitchFamily="34" charset="0"/>
                <a:cs typeface="Calibri" panose="020F0502020204030204" pitchFamily="34" charset="0"/>
              </a:rPr>
              <a:t>Documents can be submitted to the Welfare Fund via email  </a:t>
            </a:r>
            <a:r>
              <a:rPr lang="en-US" sz="2000" dirty="0">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welfareinfo@local237.org</a:t>
            </a:r>
            <a:r>
              <a:rPr lang="en-US" sz="2000" dirty="0">
                <a:latin typeface="Calibri" panose="020F0502020204030204" pitchFamily="34" charset="0"/>
                <a:cs typeface="Calibri" panose="020F0502020204030204" pitchFamily="34" charset="0"/>
              </a:rPr>
              <a:t> , mailed or dropped off at the union. </a:t>
            </a:r>
          </a:p>
          <a:p>
            <a:r>
              <a:rPr lang="en-US" sz="2000" dirty="0">
                <a:latin typeface="Calibri" panose="020F0502020204030204" pitchFamily="34" charset="0"/>
                <a:cs typeface="Calibri" panose="020F0502020204030204" pitchFamily="34" charset="0"/>
              </a:rPr>
              <a:t>Go to the 3</a:t>
            </a:r>
            <a:r>
              <a:rPr lang="en-US" sz="2000" baseline="30000" dirty="0">
                <a:latin typeface="Calibri" panose="020F0502020204030204" pitchFamily="34" charset="0"/>
                <a:cs typeface="Calibri" panose="020F0502020204030204" pitchFamily="34" charset="0"/>
              </a:rPr>
              <a:t>rd</a:t>
            </a:r>
            <a:r>
              <a:rPr lang="en-US" sz="2000" dirty="0">
                <a:latin typeface="Calibri" panose="020F0502020204030204" pitchFamily="34" charset="0"/>
                <a:cs typeface="Calibri" panose="020F0502020204030204" pitchFamily="34" charset="0"/>
              </a:rPr>
              <a:t> floor, Welfare Fund. </a:t>
            </a:r>
          </a:p>
          <a:p>
            <a:endParaRPr lang="en-US" sz="2000" dirty="0">
              <a:latin typeface="Calibri" panose="020F0502020204030204" pitchFamily="34" charset="0"/>
              <a:cs typeface="Calibri" panose="020F0502020204030204" pitchFamily="34" charset="0"/>
            </a:endParaRPr>
          </a:p>
          <a:p>
            <a:endParaRPr lang="en-US"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64841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053BFDE-4DC1-4E64-992D-BDDE4507290A}"/>
              </a:ext>
            </a:extLst>
          </p:cNvPr>
          <p:cNvSpPr txBox="1"/>
          <p:nvPr/>
        </p:nvSpPr>
        <p:spPr>
          <a:xfrm>
            <a:off x="1795234" y="511053"/>
            <a:ext cx="10277496" cy="4462760"/>
          </a:xfrm>
          <a:prstGeom prst="rect">
            <a:avLst/>
          </a:prstGeom>
          <a:noFill/>
        </p:spPr>
        <p:txBody>
          <a:bodyPr wrap="square" rtlCol="0">
            <a:spAutoFit/>
          </a:bodyPr>
          <a:lstStyle/>
          <a:p>
            <a:r>
              <a:rPr lang="en-US" sz="2400" b="1" dirty="0">
                <a:latin typeface="Calibri" panose="020F0502020204030204" pitchFamily="34" charset="0"/>
                <a:cs typeface="Calibri" panose="020F0502020204030204" pitchFamily="34" charset="0"/>
              </a:rPr>
              <a:t>YOUR LOCAL 237 WELFARE BENEFITS: </a:t>
            </a:r>
          </a:p>
          <a:p>
            <a:endParaRPr lang="en-US" sz="20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DENTAL: ANNUAL CAP/YEAR OF $1250 FOR EACH MEMBER AND ELIGIBLE FAMILY MEMBERS.</a:t>
            </a:r>
          </a:p>
          <a:p>
            <a:endParaRPr lang="en-US" sz="20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EYEGLASSES AND EXAM: ONCE/2 YEARS FOR EACH MEMBER AND ELIGIBLE FAMILY MEMBERS.</a:t>
            </a:r>
          </a:p>
          <a:p>
            <a:endParaRPr lang="en-US" sz="20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HEARING AID: $1000 ONCE IN 5 YEARS, (EFFECTIVE 1/1/2015)</a:t>
            </a:r>
          </a:p>
          <a:p>
            <a:endParaRPr lang="en-US" sz="20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DEATH BENEFIT: $2500 MEMBER ONLY.</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PRESCRIPTION DRUGS; CAP DEPENDS ON AGE AND/OR DISABILITY AND YOUR HEALTH INSURANCE PLAN.</a:t>
            </a:r>
          </a:p>
          <a:p>
            <a:endParaRPr lang="en-US" sz="2000" dirty="0"/>
          </a:p>
          <a:p>
            <a:endParaRPr lang="en-US" sz="2000" dirty="0"/>
          </a:p>
        </p:txBody>
      </p:sp>
      <p:sp>
        <p:nvSpPr>
          <p:cNvPr id="6" name="TextBox 5">
            <a:extLst>
              <a:ext uri="{FF2B5EF4-FFF2-40B4-BE49-F238E27FC236}">
                <a16:creationId xmlns:a16="http://schemas.microsoft.com/office/drawing/2014/main" id="{3A87584F-0FC0-421D-A5B6-49896843478C}"/>
              </a:ext>
            </a:extLst>
          </p:cNvPr>
          <p:cNvSpPr txBox="1"/>
          <p:nvPr/>
        </p:nvSpPr>
        <p:spPr>
          <a:xfrm>
            <a:off x="2557670" y="4973813"/>
            <a:ext cx="7593495" cy="1015663"/>
          </a:xfrm>
          <a:prstGeom prst="rect">
            <a:avLst/>
          </a:prstGeom>
          <a:noFill/>
        </p:spPr>
        <p:txBody>
          <a:bodyPr wrap="square">
            <a:spAutoFit/>
          </a:bodyPr>
          <a:lstStyle/>
          <a:p>
            <a:r>
              <a:rPr lang="en-US" sz="2000" dirty="0">
                <a:latin typeface="Calibri" panose="020F0502020204030204" pitchFamily="34" charset="0"/>
                <a:cs typeface="Calibri" panose="020F0502020204030204" pitchFamily="34" charset="0"/>
              </a:rPr>
              <a:t>Click the links in this New Retiree Orientation section to download a complete presentation outlining your  benefits from the Local 237 Welfare Fund and Legal Services Plan. </a:t>
            </a:r>
          </a:p>
        </p:txBody>
      </p:sp>
    </p:spTree>
    <p:extLst>
      <p:ext uri="{BB962C8B-B14F-4D97-AF65-F5344CB8AC3E}">
        <p14:creationId xmlns:p14="http://schemas.microsoft.com/office/powerpoint/2010/main" val="1858526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035E737-409F-406B-A723-EF9CFAF82FC8}"/>
              </a:ext>
            </a:extLst>
          </p:cNvPr>
          <p:cNvSpPr txBox="1"/>
          <p:nvPr/>
        </p:nvSpPr>
        <p:spPr>
          <a:xfrm>
            <a:off x="3435899" y="146500"/>
            <a:ext cx="5710106" cy="461665"/>
          </a:xfrm>
          <a:prstGeom prst="rect">
            <a:avLst/>
          </a:prstGeom>
          <a:noFill/>
        </p:spPr>
        <p:txBody>
          <a:bodyPr wrap="square" rtlCol="0">
            <a:spAutoFit/>
          </a:bodyPr>
          <a:lstStyle/>
          <a:p>
            <a:r>
              <a:rPr lang="en-US" sz="2400" b="1" dirty="0">
                <a:latin typeface="Calibri" panose="020F0502020204030204" pitchFamily="34" charset="0"/>
                <a:cs typeface="Calibri" panose="020F0502020204030204" pitchFamily="34" charset="0"/>
              </a:rPr>
              <a:t> Local 237 Retirees Legal Services Plan</a:t>
            </a:r>
          </a:p>
        </p:txBody>
      </p:sp>
      <p:sp>
        <p:nvSpPr>
          <p:cNvPr id="3" name="TextBox 2">
            <a:extLst>
              <a:ext uri="{FF2B5EF4-FFF2-40B4-BE49-F238E27FC236}">
                <a16:creationId xmlns:a16="http://schemas.microsoft.com/office/drawing/2014/main" id="{D0336528-7338-4AE4-8F34-083F9BF044AA}"/>
              </a:ext>
            </a:extLst>
          </p:cNvPr>
          <p:cNvSpPr txBox="1"/>
          <p:nvPr/>
        </p:nvSpPr>
        <p:spPr>
          <a:xfrm>
            <a:off x="2078135" y="879112"/>
            <a:ext cx="9519974" cy="4247317"/>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Free legal representation in specific legal matters</a:t>
            </a:r>
          </a:p>
          <a:p>
            <a:endParaRPr lang="en-US" sz="2400" dirty="0">
              <a:latin typeface="Calibri" panose="020F0502020204030204" pitchFamily="34" charset="0"/>
              <a:cs typeface="Calibri" panose="020F0502020204030204" pitchFamily="34" charset="0"/>
            </a:endParaRPr>
          </a:p>
          <a:p>
            <a:r>
              <a:rPr lang="en-US" sz="2400" dirty="0">
                <a:latin typeface="Calibri" panose="020F0502020204030204" pitchFamily="34" charset="0"/>
                <a:cs typeface="Calibri" panose="020F0502020204030204" pitchFamily="34" charset="0"/>
              </a:rPr>
              <a:t>• Absolutely no attorney fees</a:t>
            </a:r>
          </a:p>
          <a:p>
            <a:endParaRPr lang="en-US" sz="2400" dirty="0">
              <a:latin typeface="Calibri" panose="020F0502020204030204" pitchFamily="34" charset="0"/>
              <a:cs typeface="Calibri" panose="020F0502020204030204" pitchFamily="34" charset="0"/>
            </a:endParaRPr>
          </a:p>
          <a:p>
            <a:r>
              <a:rPr lang="en-US" sz="2400" dirty="0">
                <a:latin typeface="Calibri" panose="020F0502020204030204" pitchFamily="34" charset="0"/>
                <a:cs typeface="Calibri" panose="020F0502020204030204" pitchFamily="34" charset="0"/>
              </a:rPr>
              <a:t>• After paying a $150 deductible, $500 available for your litigation</a:t>
            </a:r>
          </a:p>
          <a:p>
            <a:r>
              <a:rPr lang="en-US" sz="2400" dirty="0">
                <a:latin typeface="Calibri" panose="020F0502020204030204" pitchFamily="34" charset="0"/>
                <a:cs typeface="Calibri" panose="020F0502020204030204" pitchFamily="34" charset="0"/>
              </a:rPr>
              <a:t>Expenses</a:t>
            </a:r>
          </a:p>
          <a:p>
            <a:endParaRPr lang="en-US" sz="2400" dirty="0">
              <a:latin typeface="Calibri" panose="020F0502020204030204" pitchFamily="34" charset="0"/>
              <a:cs typeface="Calibri" panose="020F0502020204030204" pitchFamily="34" charset="0"/>
            </a:endParaRPr>
          </a:p>
          <a:p>
            <a:r>
              <a:rPr lang="en-US" sz="2400" dirty="0">
                <a:latin typeface="Calibri" panose="020F0502020204030204" pitchFamily="34" charset="0"/>
                <a:cs typeface="Calibri" panose="020F0502020204030204" pitchFamily="34" charset="0"/>
              </a:rPr>
              <a:t>For RETIREES only, there is a reimbursement schedule for paid</a:t>
            </a:r>
          </a:p>
          <a:p>
            <a:r>
              <a:rPr lang="en-US" sz="2400" dirty="0">
                <a:latin typeface="Calibri" panose="020F0502020204030204" pitchFamily="34" charset="0"/>
                <a:cs typeface="Calibri" panose="020F0502020204030204" pitchFamily="34" charset="0"/>
              </a:rPr>
              <a:t>attorney fees incurred when you live outside of our covered area</a:t>
            </a:r>
          </a:p>
          <a:p>
            <a:endParaRPr lang="en-US" dirty="0"/>
          </a:p>
          <a:p>
            <a:endParaRPr lang="en-US" dirty="0"/>
          </a:p>
          <a:p>
            <a:endParaRPr lang="en-US" dirty="0"/>
          </a:p>
        </p:txBody>
      </p:sp>
      <p:sp>
        <p:nvSpPr>
          <p:cNvPr id="7" name="TextBox 6">
            <a:extLst>
              <a:ext uri="{FF2B5EF4-FFF2-40B4-BE49-F238E27FC236}">
                <a16:creationId xmlns:a16="http://schemas.microsoft.com/office/drawing/2014/main" id="{7FAC65B9-8A1F-4E3F-B554-482049596884}"/>
              </a:ext>
            </a:extLst>
          </p:cNvPr>
          <p:cNvSpPr txBox="1"/>
          <p:nvPr/>
        </p:nvSpPr>
        <p:spPr>
          <a:xfrm>
            <a:off x="3435899" y="4778559"/>
            <a:ext cx="6100010" cy="1200329"/>
          </a:xfrm>
          <a:prstGeom prst="rect">
            <a:avLst/>
          </a:prstGeom>
          <a:noFill/>
        </p:spPr>
        <p:txBody>
          <a:bodyPr wrap="square">
            <a:spAutoFit/>
          </a:bodyPr>
          <a:lstStyle/>
          <a:p>
            <a:r>
              <a:rPr lang="en-US" sz="1800" dirty="0">
                <a:latin typeface="Calibri" panose="020F0502020204030204" pitchFamily="34" charset="0"/>
                <a:cs typeface="Calibri" panose="020F0502020204030204" pitchFamily="34" charset="0"/>
              </a:rPr>
              <a:t>Click the links on the New Retiree Orientation section of the local 237 website </a:t>
            </a:r>
            <a:r>
              <a:rPr lang="en-US" sz="1800" dirty="0">
                <a:latin typeface="Calibri" panose="020F0502020204030204" pitchFamily="34" charset="0"/>
                <a:cs typeface="Calibri" panose="020F0502020204030204" pitchFamily="34" charset="0"/>
                <a:hlinkClick r:id="rId2"/>
              </a:rPr>
              <a:t>www.local237.org</a:t>
            </a:r>
            <a:r>
              <a:rPr lang="en-US" sz="1800" dirty="0">
                <a:latin typeface="Calibri" panose="020F0502020204030204" pitchFamily="34" charset="0"/>
                <a:cs typeface="Calibri" panose="020F0502020204030204" pitchFamily="34" charset="0"/>
              </a:rPr>
              <a:t> to download a complete presentation outlining your benefits from the Local 237 Welfare Fund and Legal Services Plan. </a:t>
            </a:r>
          </a:p>
        </p:txBody>
      </p:sp>
      <p:pic>
        <p:nvPicPr>
          <p:cNvPr id="5" name="Picture 4">
            <a:extLst>
              <a:ext uri="{FF2B5EF4-FFF2-40B4-BE49-F238E27FC236}">
                <a16:creationId xmlns:a16="http://schemas.microsoft.com/office/drawing/2014/main" id="{43B619C7-2DB6-4288-ACD8-88CC24D5B298}"/>
              </a:ext>
            </a:extLst>
          </p:cNvPr>
          <p:cNvPicPr>
            <a:picLocks noChangeAspect="1"/>
          </p:cNvPicPr>
          <p:nvPr/>
        </p:nvPicPr>
        <p:blipFill>
          <a:blip r:embed="rId3"/>
          <a:stretch>
            <a:fillRect/>
          </a:stretch>
        </p:blipFill>
        <p:spPr>
          <a:xfrm>
            <a:off x="9223062" y="419114"/>
            <a:ext cx="2181225" cy="1457325"/>
          </a:xfrm>
          <a:prstGeom prst="rect">
            <a:avLst/>
          </a:prstGeom>
        </p:spPr>
      </p:pic>
    </p:spTree>
    <p:extLst>
      <p:ext uri="{BB962C8B-B14F-4D97-AF65-F5344CB8AC3E}">
        <p14:creationId xmlns:p14="http://schemas.microsoft.com/office/powerpoint/2010/main" val="3612599465"/>
      </p:ext>
    </p:extLst>
  </p:cSld>
  <p:clrMapOvr>
    <a:masterClrMapping/>
  </p:clrMapOvr>
</p:sld>
</file>

<file path=ppt/theme/theme1.xml><?xml version="1.0" encoding="utf-8"?>
<a:theme xmlns:a="http://schemas.openxmlformats.org/drawingml/2006/main" name="Retrospect">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FF08135B3C2314C956E17B9F77863B7" ma:contentTypeVersion="4" ma:contentTypeDescription="Create a new document." ma:contentTypeScope="" ma:versionID="01f3effcbc8bc63a142af1a549cab158">
  <xsd:schema xmlns:xsd="http://www.w3.org/2001/XMLSchema" xmlns:xs="http://www.w3.org/2001/XMLSchema" xmlns:p="http://schemas.microsoft.com/office/2006/metadata/properties" xmlns:ns3="23a0ece5-e6d8-4eab-970b-6b2ebf89cd48" targetNamespace="http://schemas.microsoft.com/office/2006/metadata/properties" ma:root="true" ma:fieldsID="989ea0271a333b095e9f6a0e1dffc59b" ns3:_="">
    <xsd:import namespace="23a0ece5-e6d8-4eab-970b-6b2ebf89cd48"/>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0ece5-e6d8-4eab-970b-6b2ebf89cd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0770357-8978-4A36-9129-6D0D6B51F2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a0ece5-e6d8-4eab-970b-6b2ebf89cd4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E124A5B-64B0-45E6-99AD-59FCA8C3231D}">
  <ds:schemaRefs>
    <ds:schemaRef ds:uri="http://schemas.microsoft.com/sharepoint/v3/contenttype/forms"/>
  </ds:schemaRefs>
</ds:datastoreItem>
</file>

<file path=customXml/itemProps3.xml><?xml version="1.0" encoding="utf-8"?>
<ds:datastoreItem xmlns:ds="http://schemas.openxmlformats.org/officeDocument/2006/customXml" ds:itemID="{D297876D-223B-41A4-A609-6BA7A0644820}">
  <ds:schemaRefs>
    <ds:schemaRef ds:uri="http://schemas.openxmlformats.org/package/2006/metadata/core-properties"/>
    <ds:schemaRef ds:uri="23a0ece5-e6d8-4eab-970b-6b2ebf89cd48"/>
    <ds:schemaRef ds:uri="http://schemas.microsoft.com/office/2006/documentManagement/types"/>
    <ds:schemaRef ds:uri="http://purl.org/dc/elements/1.1/"/>
    <ds:schemaRef ds:uri="http://schemas.microsoft.com/office/2006/metadata/properties"/>
    <ds:schemaRef ds:uri="http://purl.org/dc/terms/"/>
    <ds:schemaRef ds:uri="http://schemas.microsoft.com/office/infopath/2007/PartnerControls"/>
    <ds:schemaRef ds:uri="http://purl.org/dc/dcmityp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TM02900769[[fn=Retrospect]]</Template>
  <TotalTime>13333</TotalTime>
  <Words>1247</Words>
  <Application>Microsoft Office PowerPoint</Application>
  <PresentationFormat>Widescreen</PresentationFormat>
  <Paragraphs>141</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Copperplate Gothic Bold</vt:lpstr>
      <vt:lpstr>Proxima Nova W01</vt:lpstr>
      <vt:lpstr>Wingdings</vt:lpstr>
      <vt:lpstr>Retrospect</vt:lpstr>
      <vt:lpstr>Teamsters Local 237  Retiree Division  New Retiree Orientation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Teamsters Local 237  Retiree Division  New Retiree Orientation    “RetireD from work,  not from the union”</dc:title>
  <dc:creator>Luz Carty</dc:creator>
  <cp:lastModifiedBy>Julie Kobi</cp:lastModifiedBy>
  <cp:revision>32</cp:revision>
  <dcterms:created xsi:type="dcterms:W3CDTF">2020-09-07T19:30:08Z</dcterms:created>
  <dcterms:modified xsi:type="dcterms:W3CDTF">2022-04-12T20:18:40Z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0x010100CFF08135B3C2314C956E17B9F77863B7</vt:lpwstr>
  </property>
</Properties>
</file>